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9" r:id="rId2"/>
    <p:sldId id="256" r:id="rId3"/>
    <p:sldId id="280" r:id="rId4"/>
    <p:sldId id="281" r:id="rId5"/>
    <p:sldId id="282" r:id="rId6"/>
    <p:sldId id="283" r:id="rId7"/>
    <p:sldId id="257" r:id="rId8"/>
    <p:sldId id="285" r:id="rId9"/>
    <p:sldId id="284" r:id="rId10"/>
    <p:sldId id="286" r:id="rId11"/>
    <p:sldId id="287" r:id="rId12"/>
    <p:sldId id="273" r:id="rId13"/>
    <p:sldId id="274" r:id="rId14"/>
    <p:sldId id="275" r:id="rId15"/>
    <p:sldId id="276" r:id="rId16"/>
    <p:sldId id="277" r:id="rId17"/>
    <p:sldId id="278" r:id="rId18"/>
    <p:sldId id="272" r:id="rId19"/>
    <p:sldId id="258" r:id="rId20"/>
    <p:sldId id="260" r:id="rId21"/>
    <p:sldId id="259" r:id="rId22"/>
    <p:sldId id="261" r:id="rId23"/>
    <p:sldId id="262" r:id="rId24"/>
    <p:sldId id="263" r:id="rId25"/>
    <p:sldId id="264" r:id="rId26"/>
    <p:sldId id="265" r:id="rId27"/>
    <p:sldId id="266" r:id="rId28"/>
    <p:sldId id="267" r:id="rId29"/>
    <p:sldId id="268" r:id="rId30"/>
    <p:sldId id="269" r:id="rId31"/>
    <p:sldId id="270" r:id="rId32"/>
    <p:sldId id="271"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24" autoAdjust="0"/>
  </p:normalViewPr>
  <p:slideViewPr>
    <p:cSldViewPr>
      <p:cViewPr varScale="1">
        <p:scale>
          <a:sx n="69" d="100"/>
          <a:sy n="69" d="100"/>
        </p:scale>
        <p:origin x="-141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a:blipFill>
            <a:blip r:embed="rId2" cstate="print"/>
            <a:tile tx="0" ty="0" sx="100000" sy="100000" flip="none" algn="tl"/>
          </a:blipFill>
        </p:spPr>
        <p:txBody>
          <a:bodyPr>
            <a:noAutofit/>
          </a:bodyPr>
          <a:lstStyle/>
          <a:p>
            <a:r>
              <a:rPr lang="en-US" sz="7200" b="1" dirty="0" smtClean="0">
                <a:latin typeface="+mn-lt"/>
              </a:rPr>
              <a:t>Nature and Scope of Language in Social Context</a:t>
            </a:r>
            <a:endParaRPr lang="ar-IQ" sz="7200" b="1" dirty="0">
              <a:latin typeface="+mn-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a:blipFill>
            <a:blip r:embed="rId2" cstate="print"/>
            <a:tile tx="0" ty="0" sx="100000" sy="100000" flip="none" algn="tl"/>
          </a:blipFill>
        </p:spPr>
        <p:txBody>
          <a:bodyPr>
            <a:noAutofit/>
          </a:bodyPr>
          <a:lstStyle/>
          <a:p>
            <a:r>
              <a:rPr lang="en-US" sz="5400" b="1" dirty="0" smtClean="0">
                <a:solidFill>
                  <a:srgbClr val="FF0000"/>
                </a:solidFill>
                <a:latin typeface="+mn-lt"/>
              </a:rPr>
              <a:t/>
            </a:r>
            <a:br>
              <a:rPr lang="en-US" sz="5400" b="1" dirty="0" smtClean="0">
                <a:solidFill>
                  <a:srgbClr val="FF0000"/>
                </a:solidFill>
                <a:latin typeface="+mn-lt"/>
              </a:rPr>
            </a:br>
            <a:r>
              <a:rPr lang="en-US" sz="5400" b="1" dirty="0" smtClean="0">
                <a:solidFill>
                  <a:srgbClr val="FF0000"/>
                </a:solidFill>
                <a:latin typeface="+mn-lt"/>
              </a:rPr>
              <a:t>What are the main concerns of Sociolinguistics?</a:t>
            </a:r>
            <a:r>
              <a:rPr lang="en-US" sz="6000" b="1" dirty="0" smtClean="0">
                <a:solidFill>
                  <a:srgbClr val="FF0000"/>
                </a:solidFill>
                <a:latin typeface="+mn-lt"/>
              </a:rPr>
              <a:t/>
            </a:r>
            <a:br>
              <a:rPr lang="en-US" sz="6000" b="1" dirty="0" smtClean="0">
                <a:solidFill>
                  <a:srgbClr val="FF0000"/>
                </a:solidFill>
                <a:latin typeface="+mn-lt"/>
              </a:rPr>
            </a:br>
            <a:endParaRPr lang="ar-IQ" sz="6000" b="1" dirty="0">
              <a:solidFill>
                <a:srgbClr val="FF0000"/>
              </a:solidFill>
              <a:latin typeface="+mn-l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a:blipFill>
            <a:blip r:embed="rId2" cstate="print"/>
            <a:tile tx="0" ty="0" sx="100000" sy="100000" flip="none" algn="tl"/>
          </a:blipFill>
        </p:spPr>
        <p:txBody>
          <a:bodyPr>
            <a:noAutofit/>
          </a:bodyPr>
          <a:lstStyle/>
          <a:p>
            <a:pPr marL="914400" indent="-914400" algn="l">
              <a:buFont typeface="Arial" pitchFamily="34" charset="0"/>
              <a:buChar char="•"/>
            </a:pPr>
            <a:r>
              <a:rPr lang="en-US" sz="3200" b="1" dirty="0" smtClean="0">
                <a:solidFill>
                  <a:srgbClr val="FF0000"/>
                </a:solidFill>
                <a:latin typeface="+mn-lt"/>
              </a:rPr>
              <a:t/>
            </a:r>
            <a:br>
              <a:rPr lang="en-US" sz="3200" b="1" dirty="0" smtClean="0">
                <a:solidFill>
                  <a:srgbClr val="FF0000"/>
                </a:solidFill>
                <a:latin typeface="+mn-lt"/>
              </a:rPr>
            </a:br>
            <a:r>
              <a:rPr lang="en-US" sz="3200" b="1" dirty="0" smtClean="0">
                <a:solidFill>
                  <a:srgbClr val="FF0000"/>
                </a:solidFill>
                <a:latin typeface="+mn-lt"/>
              </a:rPr>
              <a:t/>
            </a:r>
            <a:br>
              <a:rPr lang="en-US" sz="3200" b="1" dirty="0" smtClean="0">
                <a:solidFill>
                  <a:srgbClr val="FF0000"/>
                </a:solidFill>
                <a:latin typeface="+mn-lt"/>
              </a:rPr>
            </a:br>
            <a:r>
              <a:rPr lang="en-US" sz="3200" b="1" dirty="0" smtClean="0">
                <a:solidFill>
                  <a:srgbClr val="FF0000"/>
                </a:solidFill>
                <a:latin typeface="+mn-lt"/>
              </a:rPr>
              <a:t/>
            </a:r>
            <a:br>
              <a:rPr lang="en-US" sz="3200" b="1" dirty="0" smtClean="0">
                <a:solidFill>
                  <a:srgbClr val="FF0000"/>
                </a:solidFill>
                <a:latin typeface="+mn-lt"/>
              </a:rPr>
            </a:br>
            <a:r>
              <a:rPr lang="en-US" sz="3200" b="1" dirty="0" smtClean="0">
                <a:solidFill>
                  <a:srgbClr val="FF0000"/>
                </a:solidFill>
                <a:latin typeface="+mn-lt"/>
              </a:rPr>
              <a:t/>
            </a:r>
            <a:br>
              <a:rPr lang="en-US" sz="3200" b="1" dirty="0" smtClean="0">
                <a:solidFill>
                  <a:srgbClr val="FF0000"/>
                </a:solidFill>
                <a:latin typeface="+mn-lt"/>
              </a:rPr>
            </a:br>
            <a:r>
              <a:rPr lang="en-US" sz="3200" b="1" dirty="0" smtClean="0">
                <a:solidFill>
                  <a:srgbClr val="FF0000"/>
                </a:solidFill>
                <a:latin typeface="+mn-lt"/>
              </a:rPr>
              <a:t/>
            </a:r>
            <a:br>
              <a:rPr lang="en-US" sz="3200" b="1" dirty="0" smtClean="0">
                <a:solidFill>
                  <a:srgbClr val="FF0000"/>
                </a:solidFill>
                <a:latin typeface="+mn-lt"/>
              </a:rPr>
            </a:br>
            <a:r>
              <a:rPr lang="en-US" sz="3200" b="1" dirty="0" smtClean="0">
                <a:solidFill>
                  <a:srgbClr val="FF0000"/>
                </a:solidFill>
                <a:latin typeface="+mn-lt"/>
              </a:rPr>
              <a:t/>
            </a:r>
            <a:br>
              <a:rPr lang="en-US" sz="3200" b="1" dirty="0" smtClean="0">
                <a:solidFill>
                  <a:srgbClr val="FF0000"/>
                </a:solidFill>
                <a:latin typeface="+mn-lt"/>
              </a:rPr>
            </a:br>
            <a:r>
              <a:rPr lang="en-US" sz="3200" b="1" dirty="0" smtClean="0">
                <a:solidFill>
                  <a:srgbClr val="FF0000"/>
                </a:solidFill>
                <a:latin typeface="+mn-lt"/>
              </a:rPr>
              <a:t/>
            </a:r>
            <a:br>
              <a:rPr lang="en-US" sz="3200" b="1" dirty="0" smtClean="0">
                <a:solidFill>
                  <a:srgbClr val="FF0000"/>
                </a:solidFill>
                <a:latin typeface="+mn-lt"/>
              </a:rPr>
            </a:br>
            <a:r>
              <a:rPr lang="en-US" sz="3200" b="1" dirty="0" smtClean="0">
                <a:solidFill>
                  <a:srgbClr val="FF0000"/>
                </a:solidFill>
                <a:latin typeface="+mn-lt"/>
              </a:rPr>
              <a:t/>
            </a:r>
            <a:br>
              <a:rPr lang="en-US" sz="3200" b="1" dirty="0" smtClean="0">
                <a:solidFill>
                  <a:srgbClr val="FF0000"/>
                </a:solidFill>
                <a:latin typeface="+mn-lt"/>
              </a:rPr>
            </a:br>
            <a:r>
              <a:rPr lang="en-US" sz="3200" b="1" dirty="0" smtClean="0">
                <a:solidFill>
                  <a:srgbClr val="FF0000"/>
                </a:solidFill>
                <a:latin typeface="+mn-lt"/>
              </a:rPr>
              <a:t/>
            </a:r>
            <a:br>
              <a:rPr lang="en-US" sz="3200" b="1" dirty="0" smtClean="0">
                <a:solidFill>
                  <a:srgbClr val="FF0000"/>
                </a:solidFill>
                <a:latin typeface="+mn-lt"/>
              </a:rPr>
            </a:br>
            <a:r>
              <a:rPr lang="en-US" sz="3200" b="1" dirty="0" smtClean="0">
                <a:solidFill>
                  <a:srgbClr val="FF0000"/>
                </a:solidFill>
                <a:latin typeface="+mn-lt"/>
              </a:rPr>
              <a:t/>
            </a:r>
            <a:br>
              <a:rPr lang="en-US" sz="3200" b="1" dirty="0" smtClean="0">
                <a:solidFill>
                  <a:srgbClr val="FF0000"/>
                </a:solidFill>
                <a:latin typeface="+mn-lt"/>
              </a:rPr>
            </a:br>
            <a:r>
              <a:rPr lang="en-US" sz="3200" b="1" dirty="0" smtClean="0">
                <a:solidFill>
                  <a:srgbClr val="FF0000"/>
                </a:solidFill>
                <a:latin typeface="+mn-lt"/>
              </a:rPr>
              <a:t/>
            </a:r>
            <a:br>
              <a:rPr lang="en-US" sz="3200" b="1" dirty="0" smtClean="0">
                <a:solidFill>
                  <a:srgbClr val="FF0000"/>
                </a:solidFill>
                <a:latin typeface="+mn-lt"/>
              </a:rPr>
            </a:br>
            <a:r>
              <a:rPr lang="en-US" sz="2800" b="1" dirty="0" smtClean="0">
                <a:solidFill>
                  <a:srgbClr val="FF0000"/>
                </a:solidFill>
                <a:latin typeface="+mn-lt"/>
              </a:rPr>
              <a:t/>
            </a:r>
            <a:br>
              <a:rPr lang="en-US" sz="2800" b="1" dirty="0" smtClean="0">
                <a:solidFill>
                  <a:srgbClr val="FF0000"/>
                </a:solidFill>
                <a:latin typeface="+mn-lt"/>
              </a:rPr>
            </a:br>
            <a:r>
              <a:rPr lang="en-US" sz="2800" b="1" dirty="0" smtClean="0">
                <a:solidFill>
                  <a:srgbClr val="FF0000"/>
                </a:solidFill>
                <a:latin typeface="+mn-lt"/>
              </a:rPr>
              <a:t/>
            </a:r>
            <a:br>
              <a:rPr lang="en-US" sz="2800" b="1" dirty="0" smtClean="0">
                <a:solidFill>
                  <a:srgbClr val="FF0000"/>
                </a:solidFill>
                <a:latin typeface="+mn-lt"/>
              </a:rPr>
            </a:br>
            <a:r>
              <a:rPr lang="en-US" sz="2800" b="1" dirty="0" smtClean="0">
                <a:solidFill>
                  <a:srgbClr val="FF0000"/>
                </a:solidFill>
                <a:latin typeface="+mn-lt"/>
              </a:rPr>
              <a:t/>
            </a:r>
            <a:br>
              <a:rPr lang="en-US" sz="2800" b="1" dirty="0" smtClean="0">
                <a:solidFill>
                  <a:srgbClr val="FF0000"/>
                </a:solidFill>
                <a:latin typeface="+mn-lt"/>
              </a:rPr>
            </a:br>
            <a:r>
              <a:rPr lang="en-US" sz="2800" b="1" dirty="0" smtClean="0">
                <a:solidFill>
                  <a:srgbClr val="FF0000"/>
                </a:solidFill>
                <a:latin typeface="+mn-lt"/>
              </a:rPr>
              <a:t/>
            </a:r>
            <a:br>
              <a:rPr lang="en-US" sz="2800" b="1" dirty="0" smtClean="0">
                <a:solidFill>
                  <a:srgbClr val="FF0000"/>
                </a:solidFill>
                <a:latin typeface="+mn-lt"/>
              </a:rPr>
            </a:br>
            <a:r>
              <a:rPr lang="en-US" sz="2800" b="1" dirty="0" smtClean="0">
                <a:solidFill>
                  <a:srgbClr val="FF0000"/>
                </a:solidFill>
                <a:latin typeface="+mn-lt"/>
              </a:rPr>
              <a:t/>
            </a:r>
            <a:br>
              <a:rPr lang="en-US" sz="2800" b="1" dirty="0" smtClean="0">
                <a:solidFill>
                  <a:srgbClr val="FF0000"/>
                </a:solidFill>
                <a:latin typeface="+mn-lt"/>
              </a:rPr>
            </a:br>
            <a:r>
              <a:rPr lang="en-US" sz="2800" b="1" dirty="0" smtClean="0">
                <a:solidFill>
                  <a:srgbClr val="FF0000"/>
                </a:solidFill>
                <a:latin typeface="+mn-lt"/>
              </a:rPr>
              <a:t>1. How are forms of speech and patterns of communication distributed across time and space?</a:t>
            </a:r>
            <a:br>
              <a:rPr lang="en-US" sz="2800" b="1" dirty="0" smtClean="0">
                <a:solidFill>
                  <a:srgbClr val="FF0000"/>
                </a:solidFill>
                <a:latin typeface="+mn-lt"/>
              </a:rPr>
            </a:br>
            <a:r>
              <a:rPr lang="en-US" sz="2800" b="1" dirty="0" smtClean="0">
                <a:solidFill>
                  <a:srgbClr val="FF0000"/>
                </a:solidFill>
                <a:latin typeface="+mn-lt"/>
              </a:rPr>
              <a:t>2. </a:t>
            </a:r>
            <a:r>
              <a:rPr lang="en-US" sz="2800" b="1" dirty="0" smtClean="0">
                <a:solidFill>
                  <a:srgbClr val="002060"/>
                </a:solidFill>
                <a:latin typeface="+mn-lt"/>
              </a:rPr>
              <a:t>How do individuals and social groups define themselves in and through language?</a:t>
            </a:r>
            <a:br>
              <a:rPr lang="en-US" sz="2800" b="1" dirty="0" smtClean="0">
                <a:solidFill>
                  <a:srgbClr val="002060"/>
                </a:solidFill>
                <a:latin typeface="+mn-lt"/>
              </a:rPr>
            </a:br>
            <a:r>
              <a:rPr lang="en-US" sz="2800" b="1" dirty="0" smtClean="0">
                <a:solidFill>
                  <a:srgbClr val="002060"/>
                </a:solidFill>
                <a:latin typeface="+mn-lt"/>
              </a:rPr>
              <a:t>3. </a:t>
            </a:r>
            <a:r>
              <a:rPr lang="en-US" sz="2800" b="1" dirty="0" smtClean="0">
                <a:solidFill>
                  <a:srgbClr val="00B050"/>
                </a:solidFill>
                <a:latin typeface="+mn-lt"/>
              </a:rPr>
              <a:t>How do communities differ in the 'ways of speaking' they have adopted?</a:t>
            </a:r>
            <a:br>
              <a:rPr lang="en-US" sz="2800" b="1" dirty="0" smtClean="0">
                <a:solidFill>
                  <a:srgbClr val="00B050"/>
                </a:solidFill>
                <a:latin typeface="+mn-lt"/>
              </a:rPr>
            </a:br>
            <a:r>
              <a:rPr lang="en-US" sz="2800" b="1" dirty="0" smtClean="0">
                <a:solidFill>
                  <a:srgbClr val="00B050"/>
                </a:solidFill>
                <a:latin typeface="+mn-lt"/>
              </a:rPr>
              <a:t>4. </a:t>
            </a:r>
            <a:r>
              <a:rPr lang="en-US" sz="2800" b="1" dirty="0" smtClean="0">
                <a:solidFill>
                  <a:schemeClr val="accent6">
                    <a:lumMod val="75000"/>
                  </a:schemeClr>
                </a:solidFill>
                <a:latin typeface="+mn-lt"/>
              </a:rPr>
              <a:t>What </a:t>
            </a:r>
            <a:r>
              <a:rPr lang="en-US" sz="2800" b="1" dirty="0" smtClean="0">
                <a:solidFill>
                  <a:schemeClr val="accent6">
                    <a:lumMod val="75000"/>
                  </a:schemeClr>
                </a:solidFill>
                <a:latin typeface="+mn-lt"/>
              </a:rPr>
              <a:t>are the </a:t>
            </a:r>
            <a:r>
              <a:rPr lang="en-US" sz="2800" b="1" dirty="0" smtClean="0">
                <a:solidFill>
                  <a:schemeClr val="accent6">
                    <a:lumMod val="75000"/>
                  </a:schemeClr>
                </a:solidFill>
                <a:latin typeface="+mn-lt"/>
              </a:rPr>
              <a:t>typical patterns in multilingual people's use of languages?</a:t>
            </a:r>
            <a:br>
              <a:rPr lang="en-US" sz="2800" b="1" dirty="0" smtClean="0">
                <a:solidFill>
                  <a:schemeClr val="accent6">
                    <a:lumMod val="75000"/>
                  </a:schemeClr>
                </a:solidFill>
                <a:latin typeface="+mn-lt"/>
              </a:rPr>
            </a:br>
            <a:r>
              <a:rPr lang="en-US" sz="2800" b="1" dirty="0" smtClean="0">
                <a:solidFill>
                  <a:schemeClr val="accent6">
                    <a:lumMod val="75000"/>
                  </a:schemeClr>
                </a:solidFill>
                <a:latin typeface="+mn-lt"/>
              </a:rPr>
              <a:t>5. </a:t>
            </a:r>
            <a:r>
              <a:rPr lang="en-US" sz="2800" b="1" dirty="0" smtClean="0">
                <a:solidFill>
                  <a:schemeClr val="accent1"/>
                </a:solidFill>
                <a:latin typeface="+mn-lt"/>
              </a:rPr>
              <a:t>How is language involved in social conflicts and tensions?</a:t>
            </a:r>
            <a:br>
              <a:rPr lang="en-US" sz="2800" b="1" dirty="0" smtClean="0">
                <a:solidFill>
                  <a:schemeClr val="accent1"/>
                </a:solidFill>
                <a:latin typeface="+mn-lt"/>
              </a:rPr>
            </a:br>
            <a:r>
              <a:rPr lang="en-US" sz="2800" b="1" dirty="0" smtClean="0">
                <a:solidFill>
                  <a:schemeClr val="accent1"/>
                </a:solidFill>
                <a:latin typeface="+mn-lt"/>
              </a:rPr>
              <a:t>6. </a:t>
            </a:r>
            <a:r>
              <a:rPr lang="en-US" sz="2800" b="1" dirty="0" smtClean="0">
                <a:latin typeface="+mn-lt"/>
              </a:rPr>
              <a:t>Do our attitudes to language reflect and perpetuate social divisions and discrimination, and could a better understanding of language in society</a:t>
            </a:r>
            <a:br>
              <a:rPr lang="en-US" sz="2800" b="1" dirty="0" smtClean="0">
                <a:latin typeface="+mn-lt"/>
              </a:rPr>
            </a:br>
            <a:r>
              <a:rPr lang="en-US" sz="2800" b="1" dirty="0" smtClean="0">
                <a:latin typeface="+mn-lt"/>
              </a:rPr>
              <a:t>alleviate these problems?</a:t>
            </a:r>
            <a:r>
              <a:rPr lang="en-US" sz="3200" b="1" dirty="0" smtClean="0">
                <a:solidFill>
                  <a:schemeClr val="accent1"/>
                </a:solidFill>
                <a:latin typeface="+mn-lt"/>
              </a:rPr>
              <a:t/>
            </a:r>
            <a:br>
              <a:rPr lang="en-US" sz="3200" b="1" dirty="0" smtClean="0">
                <a:solidFill>
                  <a:schemeClr val="accent1"/>
                </a:solidFill>
                <a:latin typeface="+mn-lt"/>
              </a:rPr>
            </a:br>
            <a:r>
              <a:rPr lang="en-US" sz="3200" b="1" dirty="0" smtClean="0">
                <a:solidFill>
                  <a:schemeClr val="accent6">
                    <a:lumMod val="75000"/>
                  </a:schemeClr>
                </a:solidFill>
                <a:latin typeface="+mn-lt"/>
              </a:rPr>
              <a:t/>
            </a:r>
            <a:br>
              <a:rPr lang="en-US" sz="3200" b="1" dirty="0" smtClean="0">
                <a:solidFill>
                  <a:schemeClr val="accent6">
                    <a:lumMod val="75000"/>
                  </a:schemeClr>
                </a:solidFill>
                <a:latin typeface="+mn-lt"/>
              </a:rPr>
            </a:br>
            <a:r>
              <a:rPr lang="en-US" sz="3200" b="1" dirty="0" smtClean="0">
                <a:solidFill>
                  <a:srgbClr val="00B050"/>
                </a:solidFill>
                <a:latin typeface="+mn-lt"/>
              </a:rPr>
              <a:t/>
            </a:r>
            <a:br>
              <a:rPr lang="en-US" sz="3200" b="1" dirty="0" smtClean="0">
                <a:solidFill>
                  <a:srgbClr val="00B050"/>
                </a:solidFill>
                <a:latin typeface="+mn-lt"/>
              </a:rPr>
            </a:br>
            <a:r>
              <a:rPr lang="en-US" sz="3200" b="1" dirty="0" smtClean="0">
                <a:solidFill>
                  <a:srgbClr val="00B050"/>
                </a:solidFill>
                <a:latin typeface="+mn-lt"/>
              </a:rPr>
              <a:t/>
            </a:r>
            <a:br>
              <a:rPr lang="en-US" sz="3200" b="1" dirty="0" smtClean="0">
                <a:solidFill>
                  <a:srgbClr val="00B050"/>
                </a:solidFill>
                <a:latin typeface="+mn-lt"/>
              </a:rPr>
            </a:br>
            <a:r>
              <a:rPr lang="en-US" sz="3200" b="1" dirty="0" smtClean="0">
                <a:solidFill>
                  <a:srgbClr val="00B050"/>
                </a:solidFill>
                <a:latin typeface="+mn-lt"/>
              </a:rPr>
              <a:t/>
            </a:r>
            <a:br>
              <a:rPr lang="en-US" sz="3200" b="1" dirty="0" smtClean="0">
                <a:solidFill>
                  <a:srgbClr val="00B050"/>
                </a:solidFill>
                <a:latin typeface="+mn-lt"/>
              </a:rPr>
            </a:br>
            <a:r>
              <a:rPr lang="en-US" sz="3200" b="1" dirty="0" smtClean="0">
                <a:solidFill>
                  <a:srgbClr val="002060"/>
                </a:solidFill>
                <a:latin typeface="+mn-lt"/>
              </a:rPr>
              <a:t/>
            </a:r>
            <a:br>
              <a:rPr lang="en-US" sz="3200" b="1" dirty="0" smtClean="0">
                <a:solidFill>
                  <a:srgbClr val="002060"/>
                </a:solidFill>
                <a:latin typeface="+mn-lt"/>
              </a:rPr>
            </a:br>
            <a:r>
              <a:rPr lang="en-US" sz="3200" b="1" dirty="0" smtClean="0">
                <a:solidFill>
                  <a:srgbClr val="002060"/>
                </a:solidFill>
                <a:latin typeface="+mn-lt"/>
              </a:rPr>
              <a:t/>
            </a:r>
            <a:br>
              <a:rPr lang="en-US" sz="3200" b="1" dirty="0" smtClean="0">
                <a:solidFill>
                  <a:srgbClr val="002060"/>
                </a:solidFill>
                <a:latin typeface="+mn-lt"/>
              </a:rPr>
            </a:br>
            <a:r>
              <a:rPr lang="en-US" sz="3200" b="1" dirty="0" smtClean="0">
                <a:solidFill>
                  <a:srgbClr val="FF0000"/>
                </a:solidFill>
                <a:latin typeface="+mn-lt"/>
              </a:rPr>
              <a:t/>
            </a:r>
            <a:br>
              <a:rPr lang="en-US" sz="3200" b="1" dirty="0" smtClean="0">
                <a:solidFill>
                  <a:srgbClr val="FF0000"/>
                </a:solidFill>
                <a:latin typeface="+mn-lt"/>
              </a:rPr>
            </a:br>
            <a:r>
              <a:rPr lang="en-US" sz="3200" b="1" dirty="0" smtClean="0">
                <a:solidFill>
                  <a:srgbClr val="FF0000"/>
                </a:solidFill>
                <a:latin typeface="+mn-lt"/>
              </a:rPr>
              <a:t/>
            </a:r>
            <a:br>
              <a:rPr lang="en-US" sz="3200" b="1" dirty="0" smtClean="0">
                <a:solidFill>
                  <a:srgbClr val="FF0000"/>
                </a:solidFill>
                <a:latin typeface="+mn-lt"/>
              </a:rPr>
            </a:br>
            <a:r>
              <a:rPr lang="en-US" sz="3200" b="1" dirty="0" smtClean="0">
                <a:solidFill>
                  <a:srgbClr val="FF0000"/>
                </a:solidFill>
                <a:latin typeface="+mn-lt"/>
              </a:rPr>
              <a:t/>
            </a:r>
            <a:br>
              <a:rPr lang="en-US" sz="3200" b="1" dirty="0" smtClean="0">
                <a:solidFill>
                  <a:srgbClr val="FF0000"/>
                </a:solidFill>
                <a:latin typeface="+mn-lt"/>
              </a:rPr>
            </a:br>
            <a:r>
              <a:rPr lang="en-US" sz="3200" b="1" dirty="0" smtClean="0">
                <a:solidFill>
                  <a:srgbClr val="FF0000"/>
                </a:solidFill>
                <a:latin typeface="+mn-lt"/>
              </a:rPr>
              <a:t/>
            </a:r>
            <a:br>
              <a:rPr lang="en-US" sz="3200" b="1" dirty="0" smtClean="0">
                <a:solidFill>
                  <a:srgbClr val="FF0000"/>
                </a:solidFill>
                <a:latin typeface="+mn-lt"/>
              </a:rPr>
            </a:br>
            <a:r>
              <a:rPr lang="en-US" sz="3200" b="1" dirty="0" smtClean="0">
                <a:solidFill>
                  <a:srgbClr val="FF0000"/>
                </a:solidFill>
                <a:latin typeface="+mn-lt"/>
              </a:rPr>
              <a:t/>
            </a:r>
            <a:br>
              <a:rPr lang="en-US" sz="3200" b="1" dirty="0" smtClean="0">
                <a:solidFill>
                  <a:srgbClr val="FF0000"/>
                </a:solidFill>
                <a:latin typeface="+mn-lt"/>
              </a:rPr>
            </a:br>
            <a:r>
              <a:rPr lang="en-US" sz="3200" b="1" dirty="0" smtClean="0">
                <a:solidFill>
                  <a:srgbClr val="FF0000"/>
                </a:solidFill>
                <a:latin typeface="+mn-lt"/>
              </a:rPr>
              <a:t/>
            </a:r>
            <a:br>
              <a:rPr lang="en-US" sz="3200" b="1" dirty="0" smtClean="0">
                <a:solidFill>
                  <a:srgbClr val="FF0000"/>
                </a:solidFill>
                <a:latin typeface="+mn-lt"/>
              </a:rPr>
            </a:br>
            <a:r>
              <a:rPr lang="en-US" sz="3200" b="1" dirty="0" smtClean="0">
                <a:solidFill>
                  <a:srgbClr val="FF0000"/>
                </a:solidFill>
                <a:latin typeface="+mn-lt"/>
              </a:rPr>
              <a:t/>
            </a:r>
            <a:br>
              <a:rPr lang="en-US" sz="3200" b="1" dirty="0" smtClean="0">
                <a:solidFill>
                  <a:srgbClr val="FF0000"/>
                </a:solidFill>
                <a:latin typeface="+mn-lt"/>
              </a:rPr>
            </a:br>
            <a:r>
              <a:rPr lang="en-US" sz="6000" b="1" dirty="0" smtClean="0">
                <a:solidFill>
                  <a:srgbClr val="FF0000"/>
                </a:solidFill>
                <a:latin typeface="+mn-lt"/>
              </a:rPr>
              <a:t/>
            </a:r>
            <a:br>
              <a:rPr lang="en-US" sz="6000" b="1" dirty="0" smtClean="0">
                <a:solidFill>
                  <a:srgbClr val="FF0000"/>
                </a:solidFill>
                <a:latin typeface="+mn-lt"/>
              </a:rPr>
            </a:br>
            <a:endParaRPr lang="ar-IQ" sz="6000" b="1" dirty="0">
              <a:solidFill>
                <a:srgbClr val="FF0000"/>
              </a:solidFill>
              <a:latin typeface="+mn-l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a:blipFill>
            <a:blip r:embed="rId2" cstate="print"/>
            <a:tile tx="0" ty="0" sx="100000" sy="100000" flip="none" algn="tl"/>
          </a:blipFill>
        </p:spPr>
        <p:txBody>
          <a:bodyPr>
            <a:noAutofit/>
          </a:bodyPr>
          <a:lstStyle/>
          <a:p>
            <a:r>
              <a:rPr lang="en-US" sz="5400" b="1" dirty="0" smtClean="0">
                <a:solidFill>
                  <a:srgbClr val="C00000"/>
                </a:solidFill>
                <a:latin typeface="+mn-lt"/>
              </a:rPr>
              <a:t/>
            </a:r>
            <a:br>
              <a:rPr lang="en-US" sz="5400" b="1" dirty="0" smtClean="0">
                <a:solidFill>
                  <a:srgbClr val="C00000"/>
                </a:solidFill>
                <a:latin typeface="+mn-lt"/>
              </a:rPr>
            </a:br>
            <a:r>
              <a:rPr lang="en-US" sz="5400" b="1" dirty="0" smtClean="0">
                <a:solidFill>
                  <a:srgbClr val="C00000"/>
                </a:solidFill>
                <a:latin typeface="+mn-lt"/>
              </a:rPr>
              <a:t>Sociolinguistics VS Sociology</a:t>
            </a:r>
            <a:br>
              <a:rPr lang="en-US" sz="5400" b="1" dirty="0" smtClean="0">
                <a:solidFill>
                  <a:srgbClr val="C00000"/>
                </a:solidFill>
                <a:latin typeface="+mn-lt"/>
              </a:rPr>
            </a:br>
            <a:r>
              <a:rPr lang="en-US" sz="4000" b="1" dirty="0" smtClean="0"/>
              <a:t>Sociolinguistics is concerned</a:t>
            </a:r>
            <a:br>
              <a:rPr lang="en-US" sz="4000" b="1" dirty="0" smtClean="0"/>
            </a:br>
            <a:r>
              <a:rPr lang="en-US" sz="4000" b="1" dirty="0" smtClean="0"/>
              <a:t>with investigating the relationships between language and society with the goal of getting a better understanding of the structure of language and of how languages function in communication</a:t>
            </a:r>
            <a:r>
              <a:rPr lang="en-US" sz="5400" b="1" dirty="0" smtClean="0">
                <a:solidFill>
                  <a:srgbClr val="C00000"/>
                </a:solidFill>
                <a:latin typeface="+mn-lt"/>
              </a:rPr>
              <a:t/>
            </a:r>
            <a:br>
              <a:rPr lang="en-US" sz="5400" b="1" dirty="0" smtClean="0">
                <a:solidFill>
                  <a:srgbClr val="C00000"/>
                </a:solidFill>
                <a:latin typeface="+mn-lt"/>
              </a:rPr>
            </a:br>
            <a:endParaRPr lang="ar-IQ" sz="5400" b="1" dirty="0">
              <a:solidFill>
                <a:srgbClr val="C00000"/>
              </a:solidFill>
              <a:latin typeface="+mn-l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a:blipFill>
            <a:blip r:embed="rId2" cstate="print"/>
            <a:tile tx="0" ty="0" sx="100000" sy="100000" flip="none" algn="tl"/>
          </a:blipFill>
        </p:spPr>
        <p:txBody>
          <a:bodyPr>
            <a:noAutofit/>
          </a:bodyPr>
          <a:lstStyle/>
          <a:p>
            <a:r>
              <a:rPr lang="en-US" sz="5400" b="1" dirty="0" smtClean="0">
                <a:solidFill>
                  <a:srgbClr val="C00000"/>
                </a:solidFill>
                <a:latin typeface="+mn-lt"/>
              </a:rPr>
              <a:t/>
            </a:r>
            <a:br>
              <a:rPr lang="en-US" sz="5400" b="1" dirty="0" smtClean="0">
                <a:solidFill>
                  <a:srgbClr val="C00000"/>
                </a:solidFill>
                <a:latin typeface="+mn-lt"/>
              </a:rPr>
            </a:br>
            <a:r>
              <a:rPr lang="en-US" sz="5400" b="1" dirty="0" smtClean="0">
                <a:solidFill>
                  <a:srgbClr val="C00000"/>
                </a:solidFill>
                <a:latin typeface="+mn-lt"/>
              </a:rPr>
              <a:t>Sociolinguistics VS Sociology</a:t>
            </a:r>
            <a:br>
              <a:rPr lang="en-US" sz="5400" b="1" dirty="0" smtClean="0">
                <a:solidFill>
                  <a:srgbClr val="C00000"/>
                </a:solidFill>
                <a:latin typeface="+mn-lt"/>
              </a:rPr>
            </a:br>
            <a:r>
              <a:rPr lang="en-US" sz="4800" b="1" dirty="0" smtClean="0"/>
              <a:t>sociology is trying to discover how social structure can be better understood through the study of language</a:t>
            </a:r>
            <a:r>
              <a:rPr lang="en-US" sz="5400" b="1" dirty="0" smtClean="0">
                <a:solidFill>
                  <a:srgbClr val="C00000"/>
                </a:solidFill>
                <a:latin typeface="+mn-lt"/>
              </a:rPr>
              <a:t/>
            </a:r>
            <a:br>
              <a:rPr lang="en-US" sz="5400" b="1" dirty="0" smtClean="0">
                <a:solidFill>
                  <a:srgbClr val="C00000"/>
                </a:solidFill>
                <a:latin typeface="+mn-lt"/>
              </a:rPr>
            </a:br>
            <a:endParaRPr lang="ar-IQ" sz="5400" b="1" dirty="0">
              <a:solidFill>
                <a:srgbClr val="C00000"/>
              </a:solidFill>
              <a:latin typeface="+mn-l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a:blipFill>
            <a:blip r:embed="rId2" cstate="print"/>
            <a:tile tx="0" ty="0" sx="100000" sy="100000" flip="none" algn="tl"/>
          </a:blipFill>
        </p:spPr>
        <p:txBody>
          <a:bodyPr>
            <a:noAutofit/>
          </a:bodyPr>
          <a:lstStyle/>
          <a:p>
            <a:r>
              <a:rPr lang="en-US" sz="5400" b="1" dirty="0" smtClean="0">
                <a:solidFill>
                  <a:srgbClr val="C00000"/>
                </a:solidFill>
                <a:latin typeface="+mn-lt"/>
              </a:rPr>
              <a:t/>
            </a:r>
            <a:br>
              <a:rPr lang="en-US" sz="5400" b="1" dirty="0" smtClean="0">
                <a:solidFill>
                  <a:srgbClr val="C00000"/>
                </a:solidFill>
                <a:latin typeface="+mn-lt"/>
              </a:rPr>
            </a:br>
            <a:r>
              <a:rPr lang="en-US" sz="5400" b="1" dirty="0" smtClean="0">
                <a:solidFill>
                  <a:srgbClr val="C00000"/>
                </a:solidFill>
                <a:latin typeface="+mn-lt"/>
              </a:rPr>
              <a:t>Sociolinguistics VS Sociology</a:t>
            </a:r>
            <a:br>
              <a:rPr lang="en-US" sz="5400" b="1" dirty="0" smtClean="0">
                <a:solidFill>
                  <a:srgbClr val="C00000"/>
                </a:solidFill>
                <a:latin typeface="+mn-lt"/>
              </a:rPr>
            </a:br>
            <a:r>
              <a:rPr lang="en-US" sz="4800" dirty="0" smtClean="0"/>
              <a:t>Hudson (1996, 4) has described the difference as follows: sociolinguistics is </a:t>
            </a:r>
            <a:r>
              <a:rPr lang="en-US" sz="4800" b="1" i="1" dirty="0" smtClean="0">
                <a:solidFill>
                  <a:srgbClr val="C00000"/>
                </a:solidFill>
              </a:rPr>
              <a:t>‘the study of language in relation to society,’ </a:t>
            </a:r>
            <a:r>
              <a:rPr lang="en-US" sz="4800" dirty="0" smtClean="0"/>
              <a:t>whereas the sociology of language is </a:t>
            </a:r>
            <a:r>
              <a:rPr lang="en-US" sz="4800" b="1" i="1" dirty="0" smtClean="0">
                <a:solidFill>
                  <a:srgbClr val="C00000"/>
                </a:solidFill>
              </a:rPr>
              <a:t>‘the study of society in relation to language.’</a:t>
            </a:r>
            <a:r>
              <a:rPr lang="en-US" sz="5400" b="1" dirty="0" smtClean="0">
                <a:solidFill>
                  <a:srgbClr val="C00000"/>
                </a:solidFill>
                <a:latin typeface="+mn-lt"/>
              </a:rPr>
              <a:t/>
            </a:r>
            <a:br>
              <a:rPr lang="en-US" sz="5400" b="1" dirty="0" smtClean="0">
                <a:solidFill>
                  <a:srgbClr val="C00000"/>
                </a:solidFill>
                <a:latin typeface="+mn-lt"/>
              </a:rPr>
            </a:br>
            <a:endParaRPr lang="ar-IQ" sz="5400" b="1" dirty="0">
              <a:solidFill>
                <a:srgbClr val="C00000"/>
              </a:solidFill>
              <a:latin typeface="+mn-l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a:blipFill>
            <a:blip r:embed="rId2" cstate="print"/>
            <a:tile tx="0" ty="0" sx="100000" sy="100000" flip="none" algn="tl"/>
          </a:blipFill>
        </p:spPr>
        <p:txBody>
          <a:bodyPr>
            <a:noAutofit/>
          </a:bodyPr>
          <a:lstStyle/>
          <a:p>
            <a:r>
              <a:rPr lang="en-US" sz="5400" b="1" dirty="0" smtClean="0">
                <a:solidFill>
                  <a:srgbClr val="C00000"/>
                </a:solidFill>
                <a:latin typeface="+mn-lt"/>
              </a:rPr>
              <a:t/>
            </a:r>
            <a:br>
              <a:rPr lang="en-US" sz="5400" b="1" dirty="0" smtClean="0">
                <a:solidFill>
                  <a:srgbClr val="C00000"/>
                </a:solidFill>
                <a:latin typeface="+mn-lt"/>
              </a:rPr>
            </a:br>
            <a:r>
              <a:rPr lang="en-US" sz="5400" b="1" dirty="0" smtClean="0">
                <a:solidFill>
                  <a:srgbClr val="C00000"/>
                </a:solidFill>
                <a:latin typeface="+mn-lt"/>
              </a:rPr>
              <a:t>Sociolinguistics VS Sociology</a:t>
            </a:r>
            <a:br>
              <a:rPr lang="en-US" sz="5400" b="1" dirty="0" smtClean="0">
                <a:solidFill>
                  <a:srgbClr val="C00000"/>
                </a:solidFill>
                <a:latin typeface="+mn-lt"/>
              </a:rPr>
            </a:br>
            <a:r>
              <a:rPr lang="en-US" dirty="0" smtClean="0"/>
              <a:t>In other words, in sociolinguistics we study language and society in order to find out as much as we can about what kind of thing language is, and in the sociology of language we reverse the direction of our interest.</a:t>
            </a:r>
            <a:r>
              <a:rPr lang="en-US" sz="5400" b="1" dirty="0" smtClean="0">
                <a:solidFill>
                  <a:srgbClr val="C00000"/>
                </a:solidFill>
                <a:latin typeface="+mn-lt"/>
              </a:rPr>
              <a:t/>
            </a:r>
            <a:br>
              <a:rPr lang="en-US" sz="5400" b="1" dirty="0" smtClean="0">
                <a:solidFill>
                  <a:srgbClr val="C00000"/>
                </a:solidFill>
                <a:latin typeface="+mn-lt"/>
              </a:rPr>
            </a:br>
            <a:endParaRPr lang="ar-IQ" sz="5400" b="1" dirty="0">
              <a:solidFill>
                <a:srgbClr val="C00000"/>
              </a:solidFill>
              <a:latin typeface="+mn-l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a:blipFill>
            <a:blip r:embed="rId2" cstate="print"/>
            <a:tile tx="0" ty="0" sx="100000" sy="100000" flip="none" algn="tl"/>
          </a:blipFill>
        </p:spPr>
        <p:txBody>
          <a:bodyPr>
            <a:noAutofit/>
          </a:bodyPr>
          <a:lstStyle/>
          <a:p>
            <a:r>
              <a:rPr lang="en-US" sz="5400" b="1" dirty="0" smtClean="0">
                <a:solidFill>
                  <a:srgbClr val="C00000"/>
                </a:solidFill>
                <a:latin typeface="+mn-lt"/>
              </a:rPr>
              <a:t/>
            </a:r>
            <a:br>
              <a:rPr lang="en-US" sz="5400" b="1" dirty="0" smtClean="0">
                <a:solidFill>
                  <a:srgbClr val="C00000"/>
                </a:solidFill>
                <a:latin typeface="+mn-lt"/>
              </a:rPr>
            </a:br>
            <a:r>
              <a:rPr lang="en-US" sz="5400" b="1" dirty="0" smtClean="0">
                <a:solidFill>
                  <a:srgbClr val="C00000"/>
                </a:solidFill>
                <a:latin typeface="+mn-lt"/>
              </a:rPr>
              <a:t>Sociolinguistics VS Sociology</a:t>
            </a:r>
            <a:br>
              <a:rPr lang="en-US" sz="5400" b="1" dirty="0" smtClean="0">
                <a:solidFill>
                  <a:srgbClr val="C00000"/>
                </a:solidFill>
                <a:latin typeface="+mn-lt"/>
              </a:rPr>
            </a:br>
            <a:r>
              <a:rPr lang="en-US" dirty="0" err="1" smtClean="0"/>
              <a:t>Coulmas</a:t>
            </a:r>
            <a:r>
              <a:rPr lang="en-US" dirty="0" smtClean="0"/>
              <a:t> (1997, 2) says that ‘sociolinguistics investigates how social structure influences the way people talk and how language varieties and patterns of use correlate with social attributes such as class, sex, and age</a:t>
            </a:r>
            <a:r>
              <a:rPr lang="en-US" sz="5400" dirty="0" smtClean="0"/>
              <a:t>.</a:t>
            </a:r>
            <a:r>
              <a:rPr lang="en-US" sz="5400" b="1" dirty="0" smtClean="0">
                <a:solidFill>
                  <a:srgbClr val="C00000"/>
                </a:solidFill>
                <a:latin typeface="+mn-lt"/>
              </a:rPr>
              <a:t/>
            </a:r>
            <a:br>
              <a:rPr lang="en-US" sz="5400" b="1" dirty="0" smtClean="0">
                <a:solidFill>
                  <a:srgbClr val="C00000"/>
                </a:solidFill>
                <a:latin typeface="+mn-lt"/>
              </a:rPr>
            </a:br>
            <a:endParaRPr lang="ar-IQ" sz="5400" b="1" dirty="0">
              <a:solidFill>
                <a:srgbClr val="C00000"/>
              </a:solidFill>
              <a:latin typeface="+mn-l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a:blipFill>
            <a:blip r:embed="rId2" cstate="print"/>
            <a:tile tx="0" ty="0" sx="100000" sy="100000" flip="none" algn="tl"/>
          </a:blipFill>
        </p:spPr>
        <p:txBody>
          <a:bodyPr>
            <a:noAutofit/>
          </a:bodyPr>
          <a:lstStyle/>
          <a:p>
            <a:r>
              <a:rPr lang="en-US" sz="5400" b="1" dirty="0" smtClean="0">
                <a:solidFill>
                  <a:srgbClr val="C00000"/>
                </a:solidFill>
                <a:latin typeface="+mn-lt"/>
              </a:rPr>
              <a:t/>
            </a:r>
            <a:br>
              <a:rPr lang="en-US" sz="5400" b="1" dirty="0" smtClean="0">
                <a:solidFill>
                  <a:srgbClr val="C00000"/>
                </a:solidFill>
                <a:latin typeface="+mn-lt"/>
              </a:rPr>
            </a:br>
            <a:r>
              <a:rPr lang="en-US" sz="5400" b="1" dirty="0" smtClean="0">
                <a:solidFill>
                  <a:srgbClr val="C00000"/>
                </a:solidFill>
                <a:latin typeface="+mn-lt"/>
              </a:rPr>
              <a:t>Sociolinguistics VS Sociology</a:t>
            </a:r>
            <a:br>
              <a:rPr lang="en-US" sz="5400" b="1" dirty="0" smtClean="0">
                <a:solidFill>
                  <a:srgbClr val="C00000"/>
                </a:solidFill>
                <a:latin typeface="+mn-lt"/>
              </a:rPr>
            </a:br>
            <a:r>
              <a:rPr lang="en-US" sz="4000" b="1" dirty="0" smtClean="0">
                <a:latin typeface="+mn-lt"/>
              </a:rPr>
              <a:t>Sociology </a:t>
            </a:r>
            <a:r>
              <a:rPr lang="en-US" sz="4000" dirty="0" smtClean="0"/>
              <a:t>studies what societies do with their languages, that is, attitudes and attachments that account for the functional distribution of speech forms in society, language shift, maintenance, and replacement, the delimitation and interaction of speech communities</a:t>
            </a:r>
            <a:r>
              <a:rPr lang="en-US" sz="5400" b="1" dirty="0" smtClean="0">
                <a:solidFill>
                  <a:srgbClr val="C00000"/>
                </a:solidFill>
                <a:latin typeface="+mn-lt"/>
              </a:rPr>
              <a:t/>
            </a:r>
            <a:br>
              <a:rPr lang="en-US" sz="5400" b="1" dirty="0" smtClean="0">
                <a:solidFill>
                  <a:srgbClr val="C00000"/>
                </a:solidFill>
                <a:latin typeface="+mn-lt"/>
              </a:rPr>
            </a:br>
            <a:endParaRPr lang="ar-IQ" sz="5400" b="1" dirty="0">
              <a:solidFill>
                <a:srgbClr val="C00000"/>
              </a:solidFill>
              <a:latin typeface="+mn-l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a:blipFill>
            <a:blip r:embed="rId2" cstate="print"/>
            <a:tile tx="0" ty="0" sx="100000" sy="100000" flip="none" algn="tl"/>
          </a:blipFill>
        </p:spPr>
        <p:txBody>
          <a:bodyPr>
            <a:noAutofit/>
          </a:bodyPr>
          <a:lstStyle/>
          <a:p>
            <a:r>
              <a:rPr lang="en-US" sz="5400" b="1" dirty="0" smtClean="0">
                <a:latin typeface="+mn-lt"/>
              </a:rPr>
              <a:t>Sociolinguistics studies the relationship between language and society. It is interested in:</a:t>
            </a:r>
            <a:endParaRPr lang="ar-IQ" sz="5400" b="1" dirty="0">
              <a:latin typeface="+mn-l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a:blipFill>
            <a:blip r:embed="rId2" cstate="print"/>
            <a:tile tx="0" ty="0" sx="100000" sy="100000" flip="none" algn="tl"/>
          </a:blipFill>
        </p:spPr>
        <p:txBody>
          <a:bodyPr>
            <a:normAutofit fontScale="90000"/>
          </a:bodyPr>
          <a:lstStyle/>
          <a:p>
            <a:pPr marL="914400" indent="-914400" algn="l">
              <a:buClr>
                <a:schemeClr val="tx2"/>
              </a:buClr>
              <a:buSzPct val="71000"/>
            </a:pPr>
            <a:r>
              <a:rPr lang="en-US" sz="5400" b="1" dirty="0" smtClean="0">
                <a:latin typeface="+mn-lt"/>
              </a:rPr>
              <a:t/>
            </a:r>
            <a:br>
              <a:rPr lang="en-US" sz="5400" b="1" dirty="0" smtClean="0">
                <a:latin typeface="+mn-lt"/>
              </a:rPr>
            </a:br>
            <a:r>
              <a:rPr lang="en-US" sz="5400" b="1" dirty="0" smtClean="0">
                <a:latin typeface="+mn-lt"/>
              </a:rPr>
              <a:t/>
            </a:r>
            <a:br>
              <a:rPr lang="en-US" sz="5400" b="1" dirty="0" smtClean="0">
                <a:latin typeface="+mn-lt"/>
              </a:rPr>
            </a:br>
            <a:r>
              <a:rPr lang="en-US" sz="5400" b="1" dirty="0" smtClean="0">
                <a:latin typeface="+mn-lt"/>
              </a:rPr>
              <a:t/>
            </a:r>
            <a:br>
              <a:rPr lang="en-US" sz="5400" b="1" dirty="0" smtClean="0">
                <a:latin typeface="+mn-lt"/>
              </a:rPr>
            </a:br>
            <a:r>
              <a:rPr lang="en-US" sz="5400" b="1" dirty="0" smtClean="0">
                <a:solidFill>
                  <a:srgbClr val="C00000"/>
                </a:solidFill>
                <a:latin typeface="+mn-lt"/>
              </a:rPr>
              <a:t>1</a:t>
            </a:r>
            <a:r>
              <a:rPr lang="en-US" sz="5400" b="1" dirty="0" smtClean="0">
                <a:solidFill>
                  <a:srgbClr val="C00000"/>
                </a:solidFill>
                <a:latin typeface="+mn-lt"/>
              </a:rPr>
              <a:t>. </a:t>
            </a:r>
            <a:r>
              <a:rPr lang="en-US" b="1" dirty="0" smtClean="0">
                <a:solidFill>
                  <a:srgbClr val="C00000"/>
                </a:solidFill>
              </a:rPr>
              <a:t>Explaining why we speak differently in different social contexts</a:t>
            </a:r>
            <a:br>
              <a:rPr lang="en-US" b="1" dirty="0" smtClean="0">
                <a:solidFill>
                  <a:srgbClr val="C00000"/>
                </a:solidFill>
              </a:rPr>
            </a:br>
            <a:r>
              <a:rPr lang="en-US" sz="5400" b="1" dirty="0" smtClean="0">
                <a:solidFill>
                  <a:srgbClr val="C00000"/>
                </a:solidFill>
              </a:rPr>
              <a:t>2</a:t>
            </a:r>
            <a:r>
              <a:rPr lang="en-US" b="1" dirty="0" smtClean="0">
                <a:solidFill>
                  <a:srgbClr val="C00000"/>
                </a:solidFill>
              </a:rPr>
              <a:t>. Identifying the social functions of language and the ways it is used to convey </a:t>
            </a:r>
            <a:r>
              <a:rPr lang="en-US" b="1" dirty="0" smtClean="0">
                <a:solidFill>
                  <a:srgbClr val="C00000"/>
                </a:solidFill>
              </a:rPr>
              <a:t>social meaning</a:t>
            </a:r>
            <a:r>
              <a:rPr lang="en-US" b="1" dirty="0" smtClean="0"/>
              <a:t/>
            </a:r>
            <a:br>
              <a:rPr lang="en-US" b="1" dirty="0" smtClean="0"/>
            </a:br>
            <a:r>
              <a:rPr lang="en-US" sz="4800" b="1" dirty="0" smtClean="0"/>
              <a:t/>
            </a:r>
            <a:br>
              <a:rPr lang="en-US" sz="4800" b="1" dirty="0" smtClean="0"/>
            </a:br>
            <a:r>
              <a:rPr lang="en-US" sz="4800" b="1" dirty="0" smtClean="0"/>
              <a:t/>
            </a:r>
            <a:br>
              <a:rPr lang="en-US" sz="4800" b="1" dirty="0" smtClean="0"/>
            </a:br>
            <a:r>
              <a:rPr lang="en-US" dirty="0" smtClean="0"/>
              <a:t/>
            </a:r>
            <a:br>
              <a:rPr lang="en-US" dirty="0" smtClean="0"/>
            </a:br>
            <a:endParaRPr lang="ar-IQ" sz="5400" b="1" dirty="0">
              <a:latin typeface="+mn-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a:blipFill>
            <a:blip r:embed="rId2" cstate="print"/>
            <a:tile tx="0" ty="0" sx="100000" sy="100000" flip="none" algn="tl"/>
          </a:blipFill>
        </p:spPr>
        <p:txBody>
          <a:bodyPr>
            <a:noAutofit/>
          </a:bodyPr>
          <a:lstStyle/>
          <a:p>
            <a:r>
              <a:rPr lang="en-US" sz="3600" b="1" dirty="0" smtClean="0"/>
              <a:t>Morphology of the word ‘</a:t>
            </a:r>
            <a:r>
              <a:rPr lang="en-US" sz="3600" b="1" dirty="0" smtClean="0">
                <a:solidFill>
                  <a:srgbClr val="FF0000"/>
                </a:solidFill>
              </a:rPr>
              <a:t>socio</a:t>
            </a:r>
            <a:r>
              <a:rPr lang="en-US" sz="3600" b="1" dirty="0" smtClean="0">
                <a:solidFill>
                  <a:srgbClr val="7030A0"/>
                </a:solidFill>
              </a:rPr>
              <a:t>linguistics</a:t>
            </a:r>
            <a:r>
              <a:rPr lang="en-US" sz="3600" b="1" dirty="0" smtClean="0"/>
              <a:t>’ </a:t>
            </a:r>
            <a:br>
              <a:rPr lang="en-US" sz="3600" b="1" dirty="0" smtClean="0"/>
            </a:br>
            <a:r>
              <a:rPr lang="en-US" sz="3600" b="1" dirty="0" smtClean="0"/>
              <a:t/>
            </a:r>
            <a:br>
              <a:rPr lang="en-US" sz="3600" b="1" dirty="0" smtClean="0"/>
            </a:br>
            <a:r>
              <a:rPr lang="en-US" sz="3600" b="1" dirty="0" smtClean="0"/>
              <a:t>What does it indicate? </a:t>
            </a:r>
            <a:br>
              <a:rPr lang="en-US" sz="3600" b="1" dirty="0" smtClean="0"/>
            </a:br>
            <a:r>
              <a:rPr lang="en-US" sz="3600" b="1" dirty="0" smtClean="0"/>
              <a:t>Or</a:t>
            </a:r>
            <a:br>
              <a:rPr lang="en-US" sz="3600" b="1" dirty="0" smtClean="0"/>
            </a:br>
            <a:r>
              <a:rPr lang="en-US" sz="3600" b="1" dirty="0" smtClean="0"/>
              <a:t>What do people expect when they read it or hear it? </a:t>
            </a:r>
            <a:endParaRPr lang="ar-IQ" sz="3600" b="1" dirty="0">
              <a:solidFill>
                <a:srgbClr val="FF0000"/>
              </a:solidFill>
              <a:latin typeface="+mn-l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a:blipFill>
            <a:blip r:embed="rId2" cstate="print"/>
            <a:tile tx="0" ty="0" sx="100000" sy="100000" flip="none" algn="tl"/>
          </a:blipFill>
        </p:spPr>
        <p:txBody>
          <a:bodyPr>
            <a:normAutofit fontScale="90000"/>
          </a:bodyPr>
          <a:lstStyle/>
          <a:p>
            <a:pPr marL="914400" indent="-914400">
              <a:buClr>
                <a:schemeClr val="tx2"/>
              </a:buClr>
              <a:buSzPct val="71000"/>
            </a:pPr>
            <a:r>
              <a:rPr lang="en-US" sz="5400" b="1" dirty="0" smtClean="0">
                <a:latin typeface="+mn-lt"/>
              </a:rPr>
              <a:t/>
            </a:r>
            <a:br>
              <a:rPr lang="en-US" sz="5400" b="1" dirty="0" smtClean="0">
                <a:latin typeface="+mn-lt"/>
              </a:rPr>
            </a:br>
            <a:r>
              <a:rPr lang="en-US" sz="5400" b="1" dirty="0" smtClean="0">
                <a:latin typeface="+mn-lt"/>
              </a:rPr>
              <a:t/>
            </a:r>
            <a:br>
              <a:rPr lang="en-US" sz="5400" b="1" dirty="0" smtClean="0">
                <a:latin typeface="+mn-lt"/>
              </a:rPr>
            </a:br>
            <a:r>
              <a:rPr lang="en-US" sz="5400" b="1" dirty="0" smtClean="0">
                <a:latin typeface="+mn-lt"/>
              </a:rPr>
              <a:t/>
            </a:r>
            <a:br>
              <a:rPr lang="en-US" sz="5400" b="1" dirty="0" smtClean="0">
                <a:latin typeface="+mn-lt"/>
              </a:rPr>
            </a:br>
            <a:r>
              <a:rPr lang="en-US" sz="6700" b="1" dirty="0" smtClean="0">
                <a:solidFill>
                  <a:srgbClr val="C00000"/>
                </a:solidFill>
                <a:latin typeface="+mn-lt"/>
              </a:rPr>
              <a:t>Why is it important to examine the way people use language in different social contexts?</a:t>
            </a:r>
            <a:r>
              <a:rPr lang="en-US" b="1" dirty="0" smtClean="0"/>
              <a:t/>
            </a:r>
            <a:br>
              <a:rPr lang="en-US" b="1" dirty="0" smtClean="0"/>
            </a:br>
            <a:r>
              <a:rPr lang="en-US" sz="4800" b="1" dirty="0" smtClean="0"/>
              <a:t/>
            </a:r>
            <a:br>
              <a:rPr lang="en-US" sz="4800" b="1" dirty="0" smtClean="0"/>
            </a:br>
            <a:r>
              <a:rPr lang="en-US" sz="4800" b="1" dirty="0" smtClean="0"/>
              <a:t/>
            </a:r>
            <a:br>
              <a:rPr lang="en-US" sz="4800" b="1" dirty="0" smtClean="0"/>
            </a:br>
            <a:r>
              <a:rPr lang="en-US" dirty="0" smtClean="0"/>
              <a:t/>
            </a:r>
            <a:br>
              <a:rPr lang="en-US" dirty="0" smtClean="0"/>
            </a:br>
            <a:endParaRPr lang="ar-IQ" sz="5400" b="1" dirty="0">
              <a:latin typeface="+mn-l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a:blipFill>
            <a:blip r:embed="rId2" cstate="print"/>
            <a:tile tx="0" ty="0" sx="100000" sy="100000" flip="none" algn="tl"/>
          </a:blipFill>
        </p:spPr>
        <p:txBody>
          <a:bodyPr>
            <a:normAutofit fontScale="90000"/>
          </a:bodyPr>
          <a:lstStyle/>
          <a:p>
            <a:pPr marL="914400" indent="-914400">
              <a:buClr>
                <a:schemeClr val="tx2"/>
              </a:buClr>
              <a:buSzPct val="71000"/>
            </a:pPr>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4900" b="1" dirty="0" smtClean="0">
                <a:latin typeface="+mn-lt"/>
              </a:rPr>
              <a:t>Examining the way people use language in different social contexts provides </a:t>
            </a:r>
            <a:r>
              <a:rPr lang="en-US" sz="4900" b="1" dirty="0" smtClean="0">
                <a:solidFill>
                  <a:srgbClr val="C00000"/>
                </a:solidFill>
                <a:latin typeface="+mn-lt"/>
              </a:rPr>
              <a:t>a wealth of information about the way language works</a:t>
            </a:r>
            <a:r>
              <a:rPr lang="en-US" sz="4900" b="1" dirty="0" smtClean="0">
                <a:latin typeface="+mn-lt"/>
              </a:rPr>
              <a:t>, </a:t>
            </a:r>
            <a:r>
              <a:rPr lang="en-US" sz="4900" b="1" dirty="0" smtClean="0">
                <a:solidFill>
                  <a:schemeClr val="accent6">
                    <a:lumMod val="75000"/>
                  </a:schemeClr>
                </a:solidFill>
                <a:latin typeface="+mn-lt"/>
              </a:rPr>
              <a:t>as well as about the social relationships in a community</a:t>
            </a:r>
            <a:r>
              <a:rPr lang="en-US" sz="4900" b="1" dirty="0" smtClean="0">
                <a:latin typeface="+mn-lt"/>
              </a:rPr>
              <a:t>, </a:t>
            </a:r>
            <a:r>
              <a:rPr lang="en-US" sz="4900" b="1" dirty="0" smtClean="0">
                <a:solidFill>
                  <a:schemeClr val="tx2">
                    <a:lumMod val="60000"/>
                    <a:lumOff val="40000"/>
                  </a:schemeClr>
                </a:solidFill>
                <a:latin typeface="+mn-lt"/>
              </a:rPr>
              <a:t>and</a:t>
            </a:r>
            <a:r>
              <a:rPr lang="en-US" sz="4900" b="1" dirty="0" smtClean="0">
                <a:latin typeface="+mn-lt"/>
              </a:rPr>
              <a:t> </a:t>
            </a:r>
            <a:r>
              <a:rPr lang="en-US" sz="4900" b="1" dirty="0" smtClean="0">
                <a:solidFill>
                  <a:schemeClr val="tx2">
                    <a:lumMod val="60000"/>
                    <a:lumOff val="40000"/>
                  </a:schemeClr>
                </a:solidFill>
                <a:latin typeface="+mn-lt"/>
              </a:rPr>
              <a:t>the way people convey and construct aspects of their social identity through their language</a:t>
            </a:r>
            <a:r>
              <a:rPr lang="en-US" sz="3100" b="1" dirty="0" smtClean="0">
                <a:latin typeface="+mn-lt"/>
              </a:rPr>
              <a:t/>
            </a:r>
            <a:br>
              <a:rPr lang="en-US" sz="3100" b="1" dirty="0" smtClean="0">
                <a:latin typeface="+mn-lt"/>
              </a:rPr>
            </a:br>
            <a:r>
              <a:rPr lang="en-US" sz="5400" b="1" dirty="0" smtClean="0">
                <a:latin typeface="+mn-lt"/>
              </a:rPr>
              <a:t/>
            </a:r>
            <a:br>
              <a:rPr lang="en-US" sz="5400" b="1" dirty="0" smtClean="0">
                <a:latin typeface="+mn-lt"/>
              </a:rPr>
            </a:br>
            <a:r>
              <a:rPr lang="en-US" b="1" dirty="0" smtClean="0"/>
              <a:t/>
            </a:r>
            <a:br>
              <a:rPr lang="en-US" b="1" dirty="0" smtClean="0"/>
            </a:br>
            <a:r>
              <a:rPr lang="en-US" sz="4800" b="1" dirty="0" smtClean="0"/>
              <a:t/>
            </a:r>
            <a:br>
              <a:rPr lang="en-US" sz="4800" b="1" dirty="0" smtClean="0"/>
            </a:br>
            <a:r>
              <a:rPr lang="en-US" sz="4800" b="1" dirty="0" smtClean="0"/>
              <a:t/>
            </a:r>
            <a:br>
              <a:rPr lang="en-US" sz="4800" b="1" dirty="0" smtClean="0"/>
            </a:br>
            <a:r>
              <a:rPr lang="en-US" dirty="0" smtClean="0"/>
              <a:t/>
            </a:r>
            <a:br>
              <a:rPr lang="en-US" dirty="0" smtClean="0"/>
            </a:br>
            <a:endParaRPr lang="ar-IQ" sz="5400" b="1" dirty="0">
              <a:latin typeface="+mn-l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a:blipFill>
            <a:blip r:embed="rId2" cstate="print"/>
            <a:tile tx="0" ty="0" sx="100000" sy="100000" flip="none" algn="tl"/>
          </a:blipFill>
        </p:spPr>
        <p:txBody>
          <a:bodyPr>
            <a:normAutofit fontScale="90000"/>
          </a:bodyPr>
          <a:lstStyle/>
          <a:p>
            <a:pPr marL="914400" indent="-914400">
              <a:buClr>
                <a:schemeClr val="tx2"/>
              </a:buClr>
              <a:buSzPct val="71000"/>
            </a:pPr>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6000" b="1" dirty="0" smtClean="0"/>
              <a:t>Language serves a range of functions; to ask for and give people information, to express indignation and annoyance, as well as admiration and express feelings. </a:t>
            </a:r>
            <a:r>
              <a:rPr lang="en-US" sz="2800" dirty="0" smtClean="0"/>
              <a:t/>
            </a:r>
            <a:br>
              <a:rPr lang="en-US" sz="2800" dirty="0" smtClean="0"/>
            </a:br>
            <a:r>
              <a:rPr lang="en-US" sz="3100" b="1" dirty="0" smtClean="0">
                <a:latin typeface="+mn-lt"/>
              </a:rPr>
              <a:t/>
            </a:r>
            <a:br>
              <a:rPr lang="en-US" sz="3100" b="1" dirty="0" smtClean="0">
                <a:latin typeface="+mn-lt"/>
              </a:rPr>
            </a:br>
            <a:r>
              <a:rPr lang="en-US" sz="5400" b="1" dirty="0" smtClean="0">
                <a:latin typeface="+mn-lt"/>
              </a:rPr>
              <a:t/>
            </a:r>
            <a:br>
              <a:rPr lang="en-US" sz="5400" b="1" dirty="0" smtClean="0">
                <a:latin typeface="+mn-lt"/>
              </a:rPr>
            </a:br>
            <a:r>
              <a:rPr lang="en-US" b="1" dirty="0" smtClean="0"/>
              <a:t/>
            </a:r>
            <a:br>
              <a:rPr lang="en-US" b="1" dirty="0" smtClean="0"/>
            </a:br>
            <a:r>
              <a:rPr lang="en-US" sz="4800" b="1" dirty="0" smtClean="0"/>
              <a:t/>
            </a:r>
            <a:br>
              <a:rPr lang="en-US" sz="4800" b="1" dirty="0" smtClean="0"/>
            </a:br>
            <a:r>
              <a:rPr lang="en-US" sz="4800" b="1" dirty="0" smtClean="0"/>
              <a:t/>
            </a:r>
            <a:br>
              <a:rPr lang="en-US" sz="4800" b="1" dirty="0" smtClean="0"/>
            </a:br>
            <a:r>
              <a:rPr lang="en-US" dirty="0" smtClean="0"/>
              <a:t/>
            </a:r>
            <a:br>
              <a:rPr lang="en-US" dirty="0" smtClean="0"/>
            </a:br>
            <a:endParaRPr lang="ar-IQ" sz="5400" b="1" dirty="0">
              <a:latin typeface="+mn-lt"/>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a:blipFill>
            <a:blip r:embed="rId2" cstate="print"/>
            <a:tile tx="0" ty="0" sx="100000" sy="100000" flip="none" algn="tl"/>
          </a:blipFill>
        </p:spPr>
        <p:txBody>
          <a:bodyPr>
            <a:normAutofit fontScale="90000"/>
          </a:bodyPr>
          <a:lstStyle/>
          <a:p>
            <a:pPr algn="l"/>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EXAMPLE 1</a:t>
            </a:r>
            <a:br>
              <a:rPr lang="en-US" sz="3100" b="1" dirty="0" smtClean="0">
                <a:latin typeface="+mn-lt"/>
              </a:rPr>
            </a:br>
            <a:r>
              <a:rPr lang="en-US" sz="4000" dirty="0" smtClean="0">
                <a:solidFill>
                  <a:srgbClr val="C00000"/>
                </a:solidFill>
                <a:latin typeface="+mn-lt"/>
              </a:rPr>
              <a:t>Ray</a:t>
            </a:r>
            <a:r>
              <a:rPr lang="en-US" sz="4000" dirty="0" smtClean="0">
                <a:latin typeface="+mn-lt"/>
              </a:rPr>
              <a:t>	: Hi mum.</a:t>
            </a:r>
            <a:br>
              <a:rPr lang="en-US" sz="4000" dirty="0" smtClean="0">
                <a:latin typeface="+mn-lt"/>
              </a:rPr>
            </a:br>
            <a:r>
              <a:rPr lang="en-US" sz="4000" dirty="0" smtClean="0">
                <a:solidFill>
                  <a:srgbClr val="C00000"/>
                </a:solidFill>
                <a:latin typeface="+mn-lt"/>
              </a:rPr>
              <a:t>Mum</a:t>
            </a:r>
            <a:r>
              <a:rPr lang="en-US" sz="4000" dirty="0" smtClean="0">
                <a:latin typeface="+mn-lt"/>
              </a:rPr>
              <a:t>: Hi. You’re late.</a:t>
            </a:r>
            <a:br>
              <a:rPr lang="en-US" sz="4000" dirty="0" smtClean="0">
                <a:latin typeface="+mn-lt"/>
              </a:rPr>
            </a:br>
            <a:r>
              <a:rPr lang="en-US" sz="4000" dirty="0" smtClean="0">
                <a:solidFill>
                  <a:srgbClr val="C00000"/>
                </a:solidFill>
                <a:latin typeface="+mn-lt"/>
              </a:rPr>
              <a:t>Ray</a:t>
            </a:r>
            <a:r>
              <a:rPr lang="en-US" sz="4000" dirty="0" smtClean="0">
                <a:latin typeface="+mn-lt"/>
              </a:rPr>
              <a:t>	: Yeah, that bastard </a:t>
            </a:r>
            <a:r>
              <a:rPr lang="en-US" sz="4000" dirty="0" err="1" smtClean="0">
                <a:latin typeface="+mn-lt"/>
              </a:rPr>
              <a:t>Sootbucket</a:t>
            </a:r>
            <a:r>
              <a:rPr lang="en-US" sz="4000" dirty="0" smtClean="0">
                <a:latin typeface="+mn-lt"/>
              </a:rPr>
              <a:t> kept us in again.</a:t>
            </a:r>
            <a:br>
              <a:rPr lang="en-US" sz="4000" dirty="0" smtClean="0">
                <a:latin typeface="+mn-lt"/>
              </a:rPr>
            </a:br>
            <a:r>
              <a:rPr lang="en-US" sz="4000" dirty="0" smtClean="0">
                <a:solidFill>
                  <a:srgbClr val="C00000"/>
                </a:solidFill>
                <a:latin typeface="+mn-lt"/>
              </a:rPr>
              <a:t>Mum</a:t>
            </a:r>
            <a:r>
              <a:rPr lang="en-US" sz="4000" dirty="0" smtClean="0">
                <a:latin typeface="+mn-lt"/>
              </a:rPr>
              <a:t>: Nana’s here.</a:t>
            </a:r>
            <a:br>
              <a:rPr lang="en-US" sz="4000" dirty="0" smtClean="0">
                <a:latin typeface="+mn-lt"/>
              </a:rPr>
            </a:br>
            <a:r>
              <a:rPr lang="en-US" sz="4000" dirty="0" smtClean="0">
                <a:solidFill>
                  <a:srgbClr val="C00000"/>
                </a:solidFill>
                <a:latin typeface="+mn-lt"/>
              </a:rPr>
              <a:t>Ray</a:t>
            </a:r>
            <a:r>
              <a:rPr lang="en-US" sz="4000" dirty="0" smtClean="0">
                <a:latin typeface="+mn-lt"/>
              </a:rPr>
              <a:t>	: Oh sorry. Where is she?</a:t>
            </a:r>
            <a:r>
              <a:rPr lang="en-US" sz="2400" dirty="0" smtClean="0"/>
              <a:t/>
            </a:r>
            <a:br>
              <a:rPr lang="en-US" sz="2400" dirty="0" smtClean="0"/>
            </a:br>
            <a:r>
              <a:rPr lang="en-US" sz="2800" dirty="0" smtClean="0"/>
              <a:t/>
            </a:r>
            <a:br>
              <a:rPr lang="en-US" sz="2800" dirty="0" smtClean="0"/>
            </a:br>
            <a:r>
              <a:rPr lang="en-US" sz="3100" b="1" dirty="0" smtClean="0">
                <a:latin typeface="+mn-lt"/>
              </a:rPr>
              <a:t/>
            </a:r>
            <a:br>
              <a:rPr lang="en-US" sz="3100" b="1" dirty="0" smtClean="0">
                <a:latin typeface="+mn-lt"/>
              </a:rPr>
            </a:br>
            <a:r>
              <a:rPr lang="en-US" sz="5400" b="1" dirty="0" smtClean="0">
                <a:latin typeface="+mn-lt"/>
              </a:rPr>
              <a:t/>
            </a:r>
            <a:br>
              <a:rPr lang="en-US" sz="5400" b="1" dirty="0" smtClean="0">
                <a:latin typeface="+mn-lt"/>
              </a:rPr>
            </a:br>
            <a:r>
              <a:rPr lang="en-US" b="1" dirty="0" smtClean="0"/>
              <a:t/>
            </a:r>
            <a:br>
              <a:rPr lang="en-US" b="1" dirty="0" smtClean="0"/>
            </a:br>
            <a:r>
              <a:rPr lang="en-US" sz="4800" b="1" dirty="0" smtClean="0"/>
              <a:t/>
            </a:r>
            <a:br>
              <a:rPr lang="en-US" sz="4800" b="1" dirty="0" smtClean="0"/>
            </a:br>
            <a:r>
              <a:rPr lang="en-US" sz="4800" b="1" dirty="0" smtClean="0"/>
              <a:t/>
            </a:r>
            <a:br>
              <a:rPr lang="en-US" sz="4800" b="1" dirty="0" smtClean="0"/>
            </a:br>
            <a:r>
              <a:rPr lang="en-US" dirty="0" smtClean="0"/>
              <a:t/>
            </a:r>
            <a:br>
              <a:rPr lang="en-US" dirty="0" smtClean="0"/>
            </a:br>
            <a:endParaRPr lang="ar-IQ" sz="5400" b="1" dirty="0">
              <a:latin typeface="+mn-lt"/>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a:blipFill>
            <a:blip r:embed="rId2" cstate="print"/>
            <a:tile tx="0" ty="0" sx="100000" sy="100000" flip="none" algn="tl"/>
          </a:blipFill>
        </p:spPr>
        <p:txBody>
          <a:bodyPr>
            <a:normAutofit fontScale="90000"/>
          </a:bodyPr>
          <a:lstStyle/>
          <a:p>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5300" b="1" dirty="0" smtClean="0">
                <a:latin typeface="+mn-lt"/>
              </a:rPr>
              <a:t>Had Ray realized that his grandmother could hear him, he would have described his teacher differently, don’t you think so?</a:t>
            </a:r>
            <a:r>
              <a:rPr lang="en-US" sz="2400" dirty="0" smtClean="0"/>
              <a:t/>
            </a:r>
            <a:br>
              <a:rPr lang="en-US" sz="2400" dirty="0" smtClean="0"/>
            </a:br>
            <a:r>
              <a:rPr lang="en-US" sz="2800" dirty="0" smtClean="0"/>
              <a:t/>
            </a:r>
            <a:br>
              <a:rPr lang="en-US" sz="2800" dirty="0" smtClean="0"/>
            </a:br>
            <a:r>
              <a:rPr lang="en-US" sz="3100" b="1" dirty="0" smtClean="0">
                <a:latin typeface="+mn-lt"/>
              </a:rPr>
              <a:t/>
            </a:r>
            <a:br>
              <a:rPr lang="en-US" sz="3100" b="1" dirty="0" smtClean="0">
                <a:latin typeface="+mn-lt"/>
              </a:rPr>
            </a:br>
            <a:r>
              <a:rPr lang="en-US" sz="5400" b="1" dirty="0" smtClean="0">
                <a:latin typeface="+mn-lt"/>
              </a:rPr>
              <a:t/>
            </a:r>
            <a:br>
              <a:rPr lang="en-US" sz="5400" b="1" dirty="0" smtClean="0">
                <a:latin typeface="+mn-lt"/>
              </a:rPr>
            </a:br>
            <a:r>
              <a:rPr lang="en-US" b="1" dirty="0" smtClean="0"/>
              <a:t/>
            </a:r>
            <a:br>
              <a:rPr lang="en-US" b="1" dirty="0" smtClean="0"/>
            </a:br>
            <a:r>
              <a:rPr lang="en-US" sz="4800" b="1" dirty="0" smtClean="0"/>
              <a:t/>
            </a:r>
            <a:br>
              <a:rPr lang="en-US" sz="4800" b="1" dirty="0" smtClean="0"/>
            </a:br>
            <a:r>
              <a:rPr lang="en-US" sz="4800" b="1" dirty="0" smtClean="0"/>
              <a:t/>
            </a:r>
            <a:br>
              <a:rPr lang="en-US" sz="4800" b="1" dirty="0" smtClean="0"/>
            </a:br>
            <a:r>
              <a:rPr lang="en-US" dirty="0" smtClean="0"/>
              <a:t/>
            </a:r>
            <a:br>
              <a:rPr lang="en-US" dirty="0" smtClean="0"/>
            </a:br>
            <a:endParaRPr lang="ar-IQ" sz="5400" b="1" dirty="0">
              <a:latin typeface="+mn-lt"/>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a:blipFill>
            <a:blip r:embed="rId2" cstate="print"/>
            <a:tile tx="0" ty="0" sx="100000" sy="100000" flip="none" algn="tl"/>
          </a:blipFill>
        </p:spPr>
        <p:txBody>
          <a:bodyPr>
            <a:normAutofit fontScale="90000"/>
          </a:bodyPr>
          <a:lstStyle/>
          <a:p>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b="1" dirty="0" smtClean="0">
                <a:latin typeface="+mn-lt"/>
              </a:rPr>
              <a:t>The way people talk is influenced by the social context in </a:t>
            </a:r>
            <a:r>
              <a:rPr lang="en-US" b="1" dirty="0" smtClean="0">
                <a:latin typeface="+mn-lt"/>
              </a:rPr>
              <a:t>which they </a:t>
            </a:r>
            <a:r>
              <a:rPr lang="en-US" b="1" dirty="0" smtClean="0">
                <a:latin typeface="+mn-lt"/>
              </a:rPr>
              <a:t>are talking. It matters who can hear us and where we are talking, as well as how we are</a:t>
            </a:r>
            <a:br>
              <a:rPr lang="en-US" b="1" dirty="0" smtClean="0">
                <a:latin typeface="+mn-lt"/>
              </a:rPr>
            </a:br>
            <a:r>
              <a:rPr lang="en-US" b="1" dirty="0" smtClean="0">
                <a:latin typeface="+mn-lt"/>
              </a:rPr>
              <a:t>feeling. The same message may be expressed very differently to different people. We use </a:t>
            </a:r>
            <a:r>
              <a:rPr lang="en-US" b="1" dirty="0" smtClean="0">
                <a:latin typeface="+mn-lt"/>
              </a:rPr>
              <a:t>different styles </a:t>
            </a:r>
            <a:r>
              <a:rPr lang="en-US" b="1" dirty="0" smtClean="0">
                <a:latin typeface="+mn-lt"/>
              </a:rPr>
              <a:t>in different social contexts</a:t>
            </a:r>
            <a:r>
              <a:rPr lang="en-US" sz="2400" dirty="0" smtClean="0"/>
              <a:t/>
            </a:r>
            <a:br>
              <a:rPr lang="en-US" sz="2400" dirty="0" smtClean="0"/>
            </a:br>
            <a:r>
              <a:rPr lang="en-US" sz="2800" dirty="0" smtClean="0"/>
              <a:t/>
            </a:r>
            <a:br>
              <a:rPr lang="en-US" sz="2800" dirty="0" smtClean="0"/>
            </a:br>
            <a:r>
              <a:rPr lang="en-US" sz="3100" b="1" dirty="0" smtClean="0">
                <a:latin typeface="+mn-lt"/>
              </a:rPr>
              <a:t/>
            </a:r>
            <a:br>
              <a:rPr lang="en-US" sz="3100" b="1" dirty="0" smtClean="0">
                <a:latin typeface="+mn-lt"/>
              </a:rPr>
            </a:br>
            <a:r>
              <a:rPr lang="en-US" sz="5400" b="1" dirty="0" smtClean="0">
                <a:latin typeface="+mn-lt"/>
              </a:rPr>
              <a:t/>
            </a:r>
            <a:br>
              <a:rPr lang="en-US" sz="5400" b="1" dirty="0" smtClean="0">
                <a:latin typeface="+mn-lt"/>
              </a:rPr>
            </a:br>
            <a:r>
              <a:rPr lang="en-US" b="1" dirty="0" smtClean="0"/>
              <a:t/>
            </a:r>
            <a:br>
              <a:rPr lang="en-US" b="1" dirty="0" smtClean="0"/>
            </a:br>
            <a:r>
              <a:rPr lang="en-US" sz="4800" b="1" dirty="0" smtClean="0"/>
              <a:t/>
            </a:r>
            <a:br>
              <a:rPr lang="en-US" sz="4800" b="1" dirty="0" smtClean="0"/>
            </a:br>
            <a:r>
              <a:rPr lang="en-US" sz="4800" b="1" dirty="0" smtClean="0"/>
              <a:t/>
            </a:r>
            <a:br>
              <a:rPr lang="en-US" sz="4800" b="1" dirty="0" smtClean="0"/>
            </a:br>
            <a:r>
              <a:rPr lang="en-US" dirty="0" smtClean="0"/>
              <a:t/>
            </a:r>
            <a:br>
              <a:rPr lang="en-US" dirty="0" smtClean="0"/>
            </a:br>
            <a:endParaRPr lang="ar-IQ" sz="5400" b="1" dirty="0">
              <a:latin typeface="+mn-lt"/>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a:blipFill>
            <a:blip r:embed="rId2" cstate="print"/>
            <a:tile tx="0" ty="0" sx="100000" sy="100000" flip="none" algn="tl"/>
          </a:blipFill>
        </p:spPr>
        <p:txBody>
          <a:bodyPr>
            <a:normAutofit fontScale="90000"/>
          </a:bodyPr>
          <a:lstStyle/>
          <a:p>
            <a:pPr algn="l"/>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a:t>
            </a:r>
            <a:br>
              <a:rPr lang="en-US" sz="3100" b="1" dirty="0" smtClean="0">
                <a:latin typeface="+mn-lt"/>
              </a:rPr>
            </a:br>
            <a:r>
              <a:rPr lang="en-US" sz="3100" b="1" dirty="0" smtClean="0">
                <a:latin typeface="+mn-lt"/>
              </a:rPr>
              <a:t>                             </a:t>
            </a:r>
            <a:br>
              <a:rPr lang="en-US" sz="3100" b="1" dirty="0" smtClean="0">
                <a:latin typeface="+mn-lt"/>
              </a:rPr>
            </a:br>
            <a:r>
              <a:rPr lang="en-US" sz="3100" b="1" dirty="0" smtClean="0">
                <a:latin typeface="+mn-lt"/>
              </a:rPr>
              <a:t>   </a:t>
            </a:r>
            <a:br>
              <a:rPr lang="en-US" sz="3100" b="1" dirty="0" smtClean="0">
                <a:latin typeface="+mn-lt"/>
              </a:rPr>
            </a:br>
            <a:r>
              <a:rPr lang="en-US" sz="3100" b="1" dirty="0" smtClean="0">
                <a:latin typeface="+mn-lt"/>
              </a:rPr>
              <a:t>                                  EXAMPLE 2</a:t>
            </a:r>
            <a:br>
              <a:rPr lang="en-US" sz="3100" b="1" dirty="0" smtClean="0">
                <a:latin typeface="+mn-lt"/>
              </a:rPr>
            </a:br>
            <a:r>
              <a:rPr lang="en-US" sz="4000" dirty="0" smtClean="0">
                <a:solidFill>
                  <a:srgbClr val="C00000"/>
                </a:solidFill>
                <a:latin typeface="+mn-lt"/>
              </a:rPr>
              <a:t>Ray</a:t>
            </a:r>
            <a:r>
              <a:rPr lang="en-US" sz="4000" dirty="0" smtClean="0">
                <a:latin typeface="+mn-lt"/>
              </a:rPr>
              <a:t>		: Good afternoon, sir.</a:t>
            </a:r>
            <a:br>
              <a:rPr lang="en-US" sz="4000" dirty="0" smtClean="0">
                <a:latin typeface="+mn-lt"/>
              </a:rPr>
            </a:br>
            <a:r>
              <a:rPr lang="en-US" sz="4000" dirty="0" smtClean="0">
                <a:solidFill>
                  <a:srgbClr val="C00000"/>
                </a:solidFill>
                <a:latin typeface="+mn-lt"/>
              </a:rPr>
              <a:t>Principal</a:t>
            </a:r>
            <a:r>
              <a:rPr lang="en-US" sz="4000" dirty="0" smtClean="0">
                <a:latin typeface="+mn-lt"/>
              </a:rPr>
              <a:t>	: What are you doing here at  this time?</a:t>
            </a:r>
            <a:br>
              <a:rPr lang="en-US" sz="4000" dirty="0" smtClean="0">
                <a:latin typeface="+mn-lt"/>
              </a:rPr>
            </a:br>
            <a:r>
              <a:rPr lang="en-US" sz="4000" dirty="0" smtClean="0">
                <a:solidFill>
                  <a:srgbClr val="C00000"/>
                </a:solidFill>
                <a:latin typeface="+mn-lt"/>
              </a:rPr>
              <a:t>Ray</a:t>
            </a:r>
            <a:r>
              <a:rPr lang="en-US" sz="4000" dirty="0" smtClean="0">
                <a:latin typeface="+mn-lt"/>
              </a:rPr>
              <a:t>		: Mr. Sutton kept us in, sir.</a:t>
            </a:r>
            <a:br>
              <a:rPr lang="en-US" sz="4000" dirty="0" smtClean="0">
                <a:latin typeface="+mn-lt"/>
              </a:rPr>
            </a:br>
            <a:r>
              <a:rPr lang="en-US" sz="4000" dirty="0" smtClean="0">
                <a:latin typeface="+mn-lt"/>
              </a:rPr>
              <a:t/>
            </a:r>
            <a:br>
              <a:rPr lang="en-US" sz="4000" dirty="0" smtClean="0">
                <a:latin typeface="+mn-lt"/>
              </a:rPr>
            </a:br>
            <a:r>
              <a:rPr lang="en-US" sz="4000" dirty="0" smtClean="0">
                <a:latin typeface="+mn-lt"/>
              </a:rPr>
              <a:t>What does Ray’s response indicate?</a:t>
            </a:r>
            <a:br>
              <a:rPr lang="en-US" sz="4000" dirty="0" smtClean="0">
                <a:latin typeface="+mn-lt"/>
              </a:rPr>
            </a:br>
            <a:r>
              <a:rPr lang="en-US" sz="3100" b="1" dirty="0" smtClean="0">
                <a:latin typeface="+mn-lt"/>
              </a:rPr>
              <a:t/>
            </a:r>
            <a:br>
              <a:rPr lang="en-US" sz="3100" b="1" dirty="0" smtClean="0">
                <a:latin typeface="+mn-lt"/>
              </a:rPr>
            </a:br>
            <a:r>
              <a:rPr lang="en-US" sz="2400" dirty="0" smtClean="0"/>
              <a:t/>
            </a:r>
            <a:br>
              <a:rPr lang="en-US" sz="2400" dirty="0" smtClean="0"/>
            </a:br>
            <a:r>
              <a:rPr lang="en-US" sz="2800" dirty="0" smtClean="0"/>
              <a:t/>
            </a:r>
            <a:br>
              <a:rPr lang="en-US" sz="2800" dirty="0" smtClean="0"/>
            </a:br>
            <a:r>
              <a:rPr lang="en-US" sz="3100" b="1" dirty="0" smtClean="0">
                <a:latin typeface="+mn-lt"/>
              </a:rPr>
              <a:t/>
            </a:r>
            <a:br>
              <a:rPr lang="en-US" sz="3100" b="1" dirty="0" smtClean="0">
                <a:latin typeface="+mn-lt"/>
              </a:rPr>
            </a:br>
            <a:r>
              <a:rPr lang="en-US" sz="5400" b="1" dirty="0" smtClean="0">
                <a:latin typeface="+mn-lt"/>
              </a:rPr>
              <a:t/>
            </a:r>
            <a:br>
              <a:rPr lang="en-US" sz="5400" b="1" dirty="0" smtClean="0">
                <a:latin typeface="+mn-lt"/>
              </a:rPr>
            </a:br>
            <a:r>
              <a:rPr lang="en-US" b="1" dirty="0" smtClean="0"/>
              <a:t/>
            </a:r>
            <a:br>
              <a:rPr lang="en-US" b="1" dirty="0" smtClean="0"/>
            </a:br>
            <a:r>
              <a:rPr lang="en-US" sz="4800" b="1" dirty="0" smtClean="0"/>
              <a:t/>
            </a:r>
            <a:br>
              <a:rPr lang="en-US" sz="4800" b="1" dirty="0" smtClean="0"/>
            </a:br>
            <a:r>
              <a:rPr lang="en-US" sz="4800" b="1" dirty="0" smtClean="0"/>
              <a:t/>
            </a:r>
            <a:br>
              <a:rPr lang="en-US" sz="4800" b="1" dirty="0" smtClean="0"/>
            </a:br>
            <a:r>
              <a:rPr lang="en-US" dirty="0" smtClean="0"/>
              <a:t/>
            </a:r>
            <a:br>
              <a:rPr lang="en-US" dirty="0" smtClean="0"/>
            </a:br>
            <a:endParaRPr lang="ar-IQ" sz="5400" b="1" dirty="0">
              <a:latin typeface="+mn-lt"/>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a:blipFill>
            <a:blip r:embed="rId2" cstate="print"/>
            <a:tile tx="0" ty="0" sx="100000" sy="100000" flip="none" algn="tl"/>
          </a:blipFill>
        </p:spPr>
        <p:txBody>
          <a:bodyPr>
            <a:normAutofit fontScale="90000"/>
          </a:bodyPr>
          <a:lstStyle/>
          <a:p>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a:t>
            </a:r>
            <a:br>
              <a:rPr lang="en-US" sz="3100" b="1" dirty="0" smtClean="0">
                <a:latin typeface="+mn-lt"/>
              </a:rPr>
            </a:br>
            <a:r>
              <a:rPr lang="en-US" sz="3100" b="1" dirty="0" smtClean="0">
                <a:latin typeface="+mn-lt"/>
              </a:rPr>
              <a:t>                             </a:t>
            </a:r>
            <a:br>
              <a:rPr lang="en-US" sz="3100" b="1" dirty="0" smtClean="0">
                <a:latin typeface="+mn-lt"/>
              </a:rPr>
            </a:br>
            <a:r>
              <a:rPr lang="en-US" sz="3100" b="1" dirty="0" smtClean="0">
                <a:latin typeface="+mn-lt"/>
              </a:rPr>
              <a:t>   </a:t>
            </a:r>
            <a:r>
              <a:rPr lang="en-US" sz="4000" b="1" dirty="0" smtClean="0">
                <a:latin typeface="+mn-lt"/>
              </a:rPr>
              <a:t/>
            </a:r>
            <a:br>
              <a:rPr lang="en-US" sz="4000" b="1" dirty="0" smtClean="0">
                <a:latin typeface="+mn-lt"/>
              </a:rPr>
            </a:br>
            <a:r>
              <a:rPr lang="en-US" sz="5300" b="1" dirty="0" smtClean="0">
                <a:latin typeface="+mn-lt"/>
              </a:rPr>
              <a:t>  </a:t>
            </a:r>
            <a:br>
              <a:rPr lang="en-US" sz="5300" b="1" dirty="0" smtClean="0">
                <a:latin typeface="+mn-lt"/>
              </a:rPr>
            </a:br>
            <a:r>
              <a:rPr lang="en-US" sz="6000" dirty="0" smtClean="0"/>
              <a:t>This response indicates Ray’s awareness of the social factors which influence the choice of</a:t>
            </a:r>
            <a:br>
              <a:rPr lang="en-US" sz="6000" dirty="0" smtClean="0"/>
            </a:br>
            <a:r>
              <a:rPr lang="en-US" sz="6000" dirty="0" smtClean="0"/>
              <a:t>appropriate ways of speaking in different social contexts</a:t>
            </a:r>
            <a:r>
              <a:rPr lang="en-US" sz="4000" dirty="0" smtClean="0">
                <a:latin typeface="+mn-lt"/>
              </a:rPr>
              <a:t/>
            </a:r>
            <a:br>
              <a:rPr lang="en-US" sz="4000" dirty="0" smtClean="0">
                <a:latin typeface="+mn-lt"/>
              </a:rPr>
            </a:br>
            <a:r>
              <a:rPr lang="en-US" sz="3100" b="1" dirty="0" smtClean="0">
                <a:latin typeface="+mn-lt"/>
              </a:rPr>
              <a:t/>
            </a:r>
            <a:br>
              <a:rPr lang="en-US" sz="3100" b="1" dirty="0" smtClean="0">
                <a:latin typeface="+mn-lt"/>
              </a:rPr>
            </a:br>
            <a:r>
              <a:rPr lang="en-US" sz="2400" dirty="0" smtClean="0"/>
              <a:t/>
            </a:r>
            <a:br>
              <a:rPr lang="en-US" sz="2400" dirty="0" smtClean="0"/>
            </a:br>
            <a:r>
              <a:rPr lang="en-US" sz="2800" dirty="0" smtClean="0"/>
              <a:t/>
            </a:r>
            <a:br>
              <a:rPr lang="en-US" sz="2800" dirty="0" smtClean="0"/>
            </a:br>
            <a:r>
              <a:rPr lang="en-US" sz="3100" b="1" dirty="0" smtClean="0">
                <a:latin typeface="+mn-lt"/>
              </a:rPr>
              <a:t/>
            </a:r>
            <a:br>
              <a:rPr lang="en-US" sz="3100" b="1" dirty="0" smtClean="0">
                <a:latin typeface="+mn-lt"/>
              </a:rPr>
            </a:br>
            <a:r>
              <a:rPr lang="en-US" sz="5400" b="1" dirty="0" smtClean="0">
                <a:latin typeface="+mn-lt"/>
              </a:rPr>
              <a:t/>
            </a:r>
            <a:br>
              <a:rPr lang="en-US" sz="5400" b="1" dirty="0" smtClean="0">
                <a:latin typeface="+mn-lt"/>
              </a:rPr>
            </a:br>
            <a:r>
              <a:rPr lang="en-US" b="1" dirty="0" smtClean="0"/>
              <a:t/>
            </a:r>
            <a:br>
              <a:rPr lang="en-US" b="1" dirty="0" smtClean="0"/>
            </a:br>
            <a:r>
              <a:rPr lang="en-US" sz="4800" b="1" dirty="0" smtClean="0"/>
              <a:t/>
            </a:r>
            <a:br>
              <a:rPr lang="en-US" sz="4800" b="1" dirty="0" smtClean="0"/>
            </a:br>
            <a:r>
              <a:rPr lang="en-US" sz="4800" b="1" dirty="0" smtClean="0"/>
              <a:t/>
            </a:r>
            <a:br>
              <a:rPr lang="en-US" sz="4800" b="1" dirty="0" smtClean="0"/>
            </a:br>
            <a:r>
              <a:rPr lang="en-US" dirty="0" smtClean="0"/>
              <a:t/>
            </a:r>
            <a:br>
              <a:rPr lang="en-US" dirty="0" smtClean="0"/>
            </a:br>
            <a:endParaRPr lang="ar-IQ" sz="5400" b="1" dirty="0">
              <a:latin typeface="+mn-lt"/>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a:blipFill>
            <a:blip r:embed="rId2" cstate="print"/>
            <a:tile tx="0" ty="0" sx="100000" sy="100000" flip="none" algn="tl"/>
          </a:blipFill>
        </p:spPr>
        <p:txBody>
          <a:bodyPr>
            <a:normAutofit fontScale="90000"/>
          </a:bodyPr>
          <a:lstStyle/>
          <a:p>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a:t>
            </a:r>
            <a:br>
              <a:rPr lang="en-US" sz="3100" b="1" dirty="0" smtClean="0">
                <a:latin typeface="+mn-lt"/>
              </a:rPr>
            </a:br>
            <a:r>
              <a:rPr lang="en-US" sz="3100" b="1" dirty="0" smtClean="0">
                <a:latin typeface="+mn-lt"/>
              </a:rPr>
              <a:t>                             </a:t>
            </a:r>
            <a:br>
              <a:rPr lang="en-US" sz="3100" b="1" dirty="0" smtClean="0">
                <a:latin typeface="+mn-lt"/>
              </a:rPr>
            </a:br>
            <a:r>
              <a:rPr lang="en-US" sz="3100" b="1" dirty="0" smtClean="0">
                <a:latin typeface="+mn-lt"/>
              </a:rPr>
              <a:t> </a:t>
            </a:r>
            <a:r>
              <a:rPr lang="en-US" sz="5300" b="1" dirty="0" smtClean="0">
                <a:latin typeface="+mn-lt"/>
              </a:rPr>
              <a:t>  </a:t>
            </a:r>
            <a:br>
              <a:rPr lang="en-US" sz="5300" b="1" dirty="0" smtClean="0">
                <a:latin typeface="+mn-lt"/>
              </a:rPr>
            </a:br>
            <a:r>
              <a:rPr lang="en-US" sz="4900" b="1" dirty="0" smtClean="0">
                <a:latin typeface="+mn-lt"/>
              </a:rPr>
              <a:t>Analysis</a:t>
            </a:r>
            <a:r>
              <a:rPr lang="en-US" sz="5300" b="1" dirty="0" smtClean="0">
                <a:latin typeface="+mn-lt"/>
              </a:rPr>
              <a:t/>
            </a:r>
            <a:br>
              <a:rPr lang="en-US" sz="5300" b="1" dirty="0" smtClean="0">
                <a:latin typeface="+mn-lt"/>
              </a:rPr>
            </a:br>
            <a:r>
              <a:rPr lang="en-US" sz="3600" dirty="0" smtClean="0"/>
              <a:t>Ray’s utterance:</a:t>
            </a:r>
            <a:br>
              <a:rPr lang="en-US" sz="3600" dirty="0" smtClean="0"/>
            </a:br>
            <a:r>
              <a:rPr lang="en-US" sz="3100" dirty="0" smtClean="0"/>
              <a:t>Yeah, that bastard </a:t>
            </a:r>
            <a:r>
              <a:rPr lang="en-US" sz="3100" dirty="0" err="1" smtClean="0"/>
              <a:t>Sootbucket</a:t>
            </a:r>
            <a:r>
              <a:rPr lang="en-US" sz="3100" dirty="0" smtClean="0"/>
              <a:t> kept us in again.</a:t>
            </a:r>
            <a:r>
              <a:rPr lang="en-US" sz="3600" dirty="0" smtClean="0"/>
              <a:t/>
            </a:r>
            <a:br>
              <a:rPr lang="en-US" sz="3600" dirty="0" smtClean="0"/>
            </a:br>
            <a:r>
              <a:rPr lang="en-US" sz="3100" dirty="0" smtClean="0"/>
              <a:t>not only tells his mother why he is late, his choice of words also tells her how he feels </a:t>
            </a:r>
            <a:r>
              <a:rPr lang="en-US" sz="3100" dirty="0" smtClean="0"/>
              <a:t>about the </a:t>
            </a:r>
            <a:r>
              <a:rPr lang="en-US" sz="3100" dirty="0" smtClean="0"/>
              <a:t>teacher, and tells us something about his relationship with his mother (he can use words like </a:t>
            </a:r>
            <a:r>
              <a:rPr lang="en-US" sz="3100" i="1" dirty="0" smtClean="0"/>
              <a:t>bastard talking to her) compared to his grandmother and the principal</a:t>
            </a:r>
            <a:br>
              <a:rPr lang="en-US" sz="3100" i="1" dirty="0" smtClean="0"/>
            </a:br>
            <a:r>
              <a:rPr lang="en-US" sz="3100" dirty="0" smtClean="0"/>
              <a:t>(to whom he uses </a:t>
            </a:r>
            <a:r>
              <a:rPr lang="en-US" sz="3100" i="1" dirty="0" smtClean="0"/>
              <a:t>sir ). The way Ray expresses himself indicates that his relationship with </a:t>
            </a:r>
            <a:r>
              <a:rPr lang="en-US" sz="3100" i="1" dirty="0" smtClean="0"/>
              <a:t>his </a:t>
            </a:r>
            <a:r>
              <a:rPr lang="en-US" sz="3100" dirty="0" smtClean="0"/>
              <a:t>mother </a:t>
            </a:r>
            <a:r>
              <a:rPr lang="en-US" sz="3100" dirty="0" smtClean="0"/>
              <a:t>is an intimate and friendly one, rather than a formal, distant or respectful one</a:t>
            </a:r>
            <a:r>
              <a:rPr lang="en-US" sz="4000" dirty="0" smtClean="0"/>
              <a:t>.</a:t>
            </a:r>
            <a:r>
              <a:rPr lang="en-US" sz="4000" dirty="0" smtClean="0">
                <a:latin typeface="+mn-lt"/>
              </a:rPr>
              <a:t/>
            </a:r>
            <a:br>
              <a:rPr lang="en-US" sz="4000" dirty="0" smtClean="0">
                <a:latin typeface="+mn-lt"/>
              </a:rPr>
            </a:br>
            <a:r>
              <a:rPr lang="en-US" sz="3100" b="1" dirty="0" smtClean="0">
                <a:latin typeface="+mn-lt"/>
              </a:rPr>
              <a:t/>
            </a:r>
            <a:br>
              <a:rPr lang="en-US" sz="3100" b="1" dirty="0" smtClean="0">
                <a:latin typeface="+mn-lt"/>
              </a:rPr>
            </a:br>
            <a:r>
              <a:rPr lang="en-US" sz="2400" dirty="0" smtClean="0"/>
              <a:t/>
            </a:r>
            <a:br>
              <a:rPr lang="en-US" sz="2400" dirty="0" smtClean="0"/>
            </a:br>
            <a:r>
              <a:rPr lang="en-US" sz="2800" dirty="0" smtClean="0"/>
              <a:t/>
            </a:r>
            <a:br>
              <a:rPr lang="en-US" sz="2800" dirty="0" smtClean="0"/>
            </a:br>
            <a:r>
              <a:rPr lang="en-US" sz="3100" b="1" dirty="0" smtClean="0">
                <a:latin typeface="+mn-lt"/>
              </a:rPr>
              <a:t/>
            </a:r>
            <a:br>
              <a:rPr lang="en-US" sz="3100" b="1" dirty="0" smtClean="0">
                <a:latin typeface="+mn-lt"/>
              </a:rPr>
            </a:br>
            <a:r>
              <a:rPr lang="en-US" sz="5400" b="1" dirty="0" smtClean="0">
                <a:latin typeface="+mn-lt"/>
              </a:rPr>
              <a:t/>
            </a:r>
            <a:br>
              <a:rPr lang="en-US" sz="5400" b="1" dirty="0" smtClean="0">
                <a:latin typeface="+mn-lt"/>
              </a:rPr>
            </a:br>
            <a:r>
              <a:rPr lang="en-US" b="1" dirty="0" smtClean="0"/>
              <a:t/>
            </a:r>
            <a:br>
              <a:rPr lang="en-US" b="1" dirty="0" smtClean="0"/>
            </a:br>
            <a:r>
              <a:rPr lang="en-US" sz="4800" b="1" dirty="0" smtClean="0"/>
              <a:t/>
            </a:r>
            <a:br>
              <a:rPr lang="en-US" sz="4800" b="1" dirty="0" smtClean="0"/>
            </a:br>
            <a:r>
              <a:rPr lang="en-US" sz="4800" b="1" dirty="0" smtClean="0"/>
              <a:t/>
            </a:r>
            <a:br>
              <a:rPr lang="en-US" sz="4800" b="1" dirty="0" smtClean="0"/>
            </a:br>
            <a:r>
              <a:rPr lang="en-US" dirty="0" smtClean="0"/>
              <a:t/>
            </a:r>
            <a:br>
              <a:rPr lang="en-US" dirty="0" smtClean="0"/>
            </a:br>
            <a:endParaRPr lang="ar-IQ" sz="5400" b="1" dirty="0">
              <a:latin typeface="+mn-lt"/>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a:blipFill>
            <a:blip r:embed="rId2" cstate="print"/>
            <a:tile tx="0" ty="0" sx="100000" sy="100000" flip="none" algn="tl"/>
          </a:blipFill>
        </p:spPr>
        <p:txBody>
          <a:bodyPr>
            <a:normAutofit fontScale="90000"/>
          </a:bodyPr>
          <a:lstStyle/>
          <a:p>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a:t>
            </a:r>
            <a:br>
              <a:rPr lang="en-US" sz="3100" b="1" dirty="0" smtClean="0">
                <a:latin typeface="+mn-lt"/>
              </a:rPr>
            </a:br>
            <a:r>
              <a:rPr lang="en-US" sz="3100" b="1" dirty="0" smtClean="0">
                <a:latin typeface="+mn-lt"/>
              </a:rPr>
              <a:t>                             </a:t>
            </a:r>
            <a:br>
              <a:rPr lang="en-US" sz="3100" b="1" dirty="0" smtClean="0">
                <a:latin typeface="+mn-lt"/>
              </a:rPr>
            </a:br>
            <a:r>
              <a:rPr lang="en-US" sz="3100" b="1" dirty="0" smtClean="0">
                <a:latin typeface="+mn-lt"/>
              </a:rPr>
              <a:t> </a:t>
            </a:r>
            <a:r>
              <a:rPr lang="en-US" sz="5300" b="1" dirty="0" smtClean="0">
                <a:latin typeface="+mn-lt"/>
              </a:rPr>
              <a:t>  </a:t>
            </a:r>
            <a:br>
              <a:rPr lang="en-US" sz="5300" b="1" dirty="0" smtClean="0">
                <a:latin typeface="+mn-lt"/>
              </a:rPr>
            </a:br>
            <a:r>
              <a:rPr lang="en-US" sz="4900" dirty="0" smtClean="0"/>
              <a:t>Languages provide a variety of ways of saying the same thing – addressing and </a:t>
            </a:r>
            <a:r>
              <a:rPr lang="en-US" sz="4900" dirty="0" smtClean="0"/>
              <a:t>greeting others</a:t>
            </a:r>
            <a:r>
              <a:rPr lang="en-US" sz="4900" dirty="0" smtClean="0"/>
              <a:t>, describing things, paying compliments:</a:t>
            </a:r>
            <a:r>
              <a:rPr lang="en-US" sz="3600" dirty="0" smtClean="0"/>
              <a:t/>
            </a:r>
            <a:br>
              <a:rPr lang="en-US" sz="3600" dirty="0" smtClean="0"/>
            </a:br>
            <a:r>
              <a:rPr lang="en-US" sz="4000" b="1" dirty="0" smtClean="0">
                <a:latin typeface="+mn-lt"/>
              </a:rPr>
              <a:t>Why do we say the same </a:t>
            </a:r>
            <a:r>
              <a:rPr lang="en-US" b="1" dirty="0" smtClean="0">
                <a:latin typeface="+mn-lt"/>
              </a:rPr>
              <a:t>thing in different ways?</a:t>
            </a:r>
            <a:r>
              <a:rPr lang="en-US" sz="4000" dirty="0" smtClean="0">
                <a:latin typeface="+mn-lt"/>
              </a:rPr>
              <a:t/>
            </a:r>
            <a:br>
              <a:rPr lang="en-US" sz="4000" dirty="0" smtClean="0">
                <a:latin typeface="+mn-lt"/>
              </a:rPr>
            </a:br>
            <a:r>
              <a:rPr lang="en-US" sz="3100" b="1" dirty="0" smtClean="0">
                <a:latin typeface="+mn-lt"/>
              </a:rPr>
              <a:t/>
            </a:r>
            <a:br>
              <a:rPr lang="en-US" sz="3100" b="1" dirty="0" smtClean="0">
                <a:latin typeface="+mn-lt"/>
              </a:rPr>
            </a:br>
            <a:r>
              <a:rPr lang="en-US" sz="2400" dirty="0" smtClean="0"/>
              <a:t/>
            </a:r>
            <a:br>
              <a:rPr lang="en-US" sz="2400" dirty="0" smtClean="0"/>
            </a:br>
            <a:r>
              <a:rPr lang="en-US" sz="2800" dirty="0" smtClean="0"/>
              <a:t/>
            </a:r>
            <a:br>
              <a:rPr lang="en-US" sz="2800" dirty="0" smtClean="0"/>
            </a:br>
            <a:r>
              <a:rPr lang="en-US" sz="3100" b="1" dirty="0" smtClean="0">
                <a:latin typeface="+mn-lt"/>
              </a:rPr>
              <a:t/>
            </a:r>
            <a:br>
              <a:rPr lang="en-US" sz="3100" b="1" dirty="0" smtClean="0">
                <a:latin typeface="+mn-lt"/>
              </a:rPr>
            </a:br>
            <a:r>
              <a:rPr lang="en-US" sz="5400" b="1" dirty="0" smtClean="0">
                <a:latin typeface="+mn-lt"/>
              </a:rPr>
              <a:t/>
            </a:r>
            <a:br>
              <a:rPr lang="en-US" sz="5400" b="1" dirty="0" smtClean="0">
                <a:latin typeface="+mn-lt"/>
              </a:rPr>
            </a:br>
            <a:r>
              <a:rPr lang="en-US" b="1" dirty="0" smtClean="0"/>
              <a:t/>
            </a:r>
            <a:br>
              <a:rPr lang="en-US" b="1" dirty="0" smtClean="0"/>
            </a:br>
            <a:r>
              <a:rPr lang="en-US" sz="4800" b="1" dirty="0" smtClean="0"/>
              <a:t/>
            </a:r>
            <a:br>
              <a:rPr lang="en-US" sz="4800" b="1" dirty="0" smtClean="0"/>
            </a:br>
            <a:r>
              <a:rPr lang="en-US" sz="4800" b="1" dirty="0" smtClean="0"/>
              <a:t/>
            </a:r>
            <a:br>
              <a:rPr lang="en-US" sz="4800" b="1" dirty="0" smtClean="0"/>
            </a:br>
            <a:r>
              <a:rPr lang="en-US" dirty="0" smtClean="0"/>
              <a:t/>
            </a:r>
            <a:br>
              <a:rPr lang="en-US" dirty="0" smtClean="0"/>
            </a:br>
            <a:endParaRPr lang="ar-IQ" sz="5400" b="1" dirty="0">
              <a:latin typeface="+mn-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a:blipFill>
            <a:blip r:embed="rId2" cstate="print"/>
            <a:tile tx="0" ty="0" sx="100000" sy="100000" flip="none" algn="tl"/>
          </a:blipFill>
        </p:spPr>
        <p:txBody>
          <a:bodyPr>
            <a:noAutofit/>
          </a:bodyPr>
          <a:lstStyle/>
          <a:p>
            <a:r>
              <a:rPr lang="en-US" sz="4000" b="1" dirty="0" smtClean="0">
                <a:latin typeface="+mn-lt"/>
              </a:rPr>
              <a:t>The 'shape' or morphology of the word 'sociolinguistics' sets up an</a:t>
            </a:r>
            <a:br>
              <a:rPr lang="en-US" sz="4000" b="1" dirty="0" smtClean="0">
                <a:latin typeface="+mn-lt"/>
              </a:rPr>
            </a:br>
            <a:r>
              <a:rPr lang="en-US" sz="4000" b="1" dirty="0" smtClean="0">
                <a:latin typeface="+mn-lt"/>
              </a:rPr>
              <a:t>expectation that sociolinguistics is </a:t>
            </a:r>
            <a:r>
              <a:rPr lang="en-US" sz="4000" b="1" dirty="0" smtClean="0">
                <a:solidFill>
                  <a:srgbClr val="FF0000"/>
                </a:solidFill>
                <a:latin typeface="+mn-lt"/>
              </a:rPr>
              <a:t>a</a:t>
            </a:r>
            <a:r>
              <a:rPr lang="en-US" sz="4000" b="1" dirty="0" smtClean="0">
                <a:latin typeface="+mn-lt"/>
              </a:rPr>
              <a:t> </a:t>
            </a:r>
            <a:r>
              <a:rPr lang="en-US" sz="4000" b="1" dirty="0" smtClean="0">
                <a:solidFill>
                  <a:srgbClr val="FF0000"/>
                </a:solidFill>
                <a:latin typeface="+mn-lt"/>
              </a:rPr>
              <a:t>version of, or a way of doing,</a:t>
            </a:r>
            <a:br>
              <a:rPr lang="en-US" sz="4000" b="1" dirty="0" smtClean="0">
                <a:solidFill>
                  <a:srgbClr val="FF0000"/>
                </a:solidFill>
                <a:latin typeface="+mn-lt"/>
              </a:rPr>
            </a:br>
            <a:r>
              <a:rPr lang="en-US" sz="4000" b="1" dirty="0" smtClean="0">
                <a:solidFill>
                  <a:srgbClr val="FF0000"/>
                </a:solidFill>
                <a:latin typeface="+mn-lt"/>
              </a:rPr>
              <a:t>linguistics</a:t>
            </a:r>
            <a:r>
              <a:rPr lang="en-US" sz="4000" b="1" dirty="0" smtClean="0">
                <a:latin typeface="+mn-lt"/>
              </a:rPr>
              <a:t>. It seems to be that part of linguistics which attends to 'social‘ questions.</a:t>
            </a:r>
            <a:br>
              <a:rPr lang="en-US" sz="4000" b="1" dirty="0" smtClean="0">
                <a:latin typeface="+mn-lt"/>
              </a:rPr>
            </a:br>
            <a:r>
              <a:rPr lang="en-US" sz="4000" b="1" dirty="0" smtClean="0">
                <a:latin typeface="+mn-lt"/>
              </a:rPr>
              <a:t>Do you agree with this?</a:t>
            </a:r>
            <a:br>
              <a:rPr lang="en-US" sz="4000" b="1" dirty="0" smtClean="0">
                <a:latin typeface="+mn-lt"/>
              </a:rPr>
            </a:br>
            <a:r>
              <a:rPr lang="en-US" sz="4000" b="1" dirty="0" smtClean="0">
                <a:latin typeface="+mn-lt"/>
              </a:rPr>
              <a:t>Are these assumptions accurate? </a:t>
            </a:r>
            <a:endParaRPr lang="ar-IQ" sz="4000" b="1" dirty="0">
              <a:latin typeface="+mn-lt"/>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a:blipFill>
            <a:blip r:embed="rId2" cstate="print"/>
            <a:tile tx="0" ty="0" sx="100000" sy="100000" flip="none" algn="tl"/>
          </a:blipFill>
        </p:spPr>
        <p:txBody>
          <a:bodyPr>
            <a:normAutofit fontScale="90000"/>
          </a:bodyPr>
          <a:lstStyle/>
          <a:p>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a:t>
            </a:r>
            <a:br>
              <a:rPr lang="en-US" sz="3100" b="1" dirty="0" smtClean="0">
                <a:latin typeface="+mn-lt"/>
              </a:rPr>
            </a:br>
            <a:r>
              <a:rPr lang="en-US" sz="3100" b="1" dirty="0" smtClean="0">
                <a:latin typeface="+mn-lt"/>
              </a:rPr>
              <a:t>                             </a:t>
            </a:r>
            <a:br>
              <a:rPr lang="en-US" sz="3100" b="1" dirty="0" smtClean="0">
                <a:latin typeface="+mn-lt"/>
              </a:rPr>
            </a:br>
            <a:r>
              <a:rPr lang="en-US" sz="3100" b="1" dirty="0" smtClean="0">
                <a:latin typeface="+mn-lt"/>
              </a:rPr>
              <a:t> </a:t>
            </a:r>
            <a:r>
              <a:rPr lang="en-US" sz="5300" b="1" dirty="0" smtClean="0">
                <a:latin typeface="+mn-lt"/>
              </a:rPr>
              <a:t>  </a:t>
            </a:r>
            <a:br>
              <a:rPr lang="en-US" sz="5300" b="1" dirty="0" smtClean="0">
                <a:latin typeface="+mn-lt"/>
              </a:rPr>
            </a:br>
            <a:r>
              <a:rPr lang="en-US" sz="4900" b="1" dirty="0" smtClean="0"/>
              <a:t>The choice of one linguistic form rather than another is a useful clue to </a:t>
            </a:r>
            <a:r>
              <a:rPr lang="en-US" sz="4900" b="1" dirty="0" smtClean="0"/>
              <a:t>nonlinguistic information</a:t>
            </a:r>
            <a:r>
              <a:rPr lang="en-US" sz="4900" b="1" dirty="0" smtClean="0"/>
              <a:t>. Our </a:t>
            </a:r>
            <a:r>
              <a:rPr lang="en-US" sz="4900" b="1" dirty="0" smtClean="0"/>
              <a:t>choices provide </a:t>
            </a:r>
            <a:r>
              <a:rPr lang="en-US" sz="4900" b="1" dirty="0" smtClean="0"/>
              <a:t>clues to social factors, such as the relationship between the people in the </a:t>
            </a:r>
            <a:r>
              <a:rPr lang="en-US" sz="4900" b="1" dirty="0" smtClean="0"/>
              <a:t>particular situation</a:t>
            </a:r>
            <a:r>
              <a:rPr lang="en-US" sz="4900" b="1" dirty="0" smtClean="0"/>
              <a:t>, and how the speaker feels about the person addressed</a:t>
            </a:r>
            <a:r>
              <a:rPr lang="en-US" b="1" dirty="0" smtClean="0"/>
              <a:t>. </a:t>
            </a:r>
            <a:r>
              <a:rPr lang="en-US" sz="4900" b="1" dirty="0" smtClean="0"/>
              <a:t>Thus, linguistic variation can provide social information.</a:t>
            </a:r>
            <a:r>
              <a:rPr lang="en-US" sz="4000" dirty="0" smtClean="0">
                <a:latin typeface="+mn-lt"/>
              </a:rPr>
              <a:t/>
            </a:r>
            <a:br>
              <a:rPr lang="en-US" sz="4000" dirty="0" smtClean="0">
                <a:latin typeface="+mn-lt"/>
              </a:rPr>
            </a:br>
            <a:r>
              <a:rPr lang="en-US" sz="3100" b="1" dirty="0" smtClean="0">
                <a:latin typeface="+mn-lt"/>
              </a:rPr>
              <a:t/>
            </a:r>
            <a:br>
              <a:rPr lang="en-US" sz="3100" b="1" dirty="0" smtClean="0">
                <a:latin typeface="+mn-lt"/>
              </a:rPr>
            </a:br>
            <a:r>
              <a:rPr lang="en-US" sz="2400" dirty="0" smtClean="0"/>
              <a:t/>
            </a:r>
            <a:br>
              <a:rPr lang="en-US" sz="2400" dirty="0" smtClean="0"/>
            </a:br>
            <a:r>
              <a:rPr lang="en-US" sz="2800" dirty="0" smtClean="0"/>
              <a:t/>
            </a:r>
            <a:br>
              <a:rPr lang="en-US" sz="2800" dirty="0" smtClean="0"/>
            </a:br>
            <a:r>
              <a:rPr lang="en-US" sz="3100" b="1" dirty="0" smtClean="0">
                <a:latin typeface="+mn-lt"/>
              </a:rPr>
              <a:t/>
            </a:r>
            <a:br>
              <a:rPr lang="en-US" sz="3100" b="1" dirty="0" smtClean="0">
                <a:latin typeface="+mn-lt"/>
              </a:rPr>
            </a:br>
            <a:r>
              <a:rPr lang="en-US" sz="5400" b="1" dirty="0" smtClean="0">
                <a:latin typeface="+mn-lt"/>
              </a:rPr>
              <a:t/>
            </a:r>
            <a:br>
              <a:rPr lang="en-US" sz="5400" b="1" dirty="0" smtClean="0">
                <a:latin typeface="+mn-lt"/>
              </a:rPr>
            </a:br>
            <a:r>
              <a:rPr lang="en-US" b="1" dirty="0" smtClean="0"/>
              <a:t/>
            </a:r>
            <a:br>
              <a:rPr lang="en-US" b="1" dirty="0" smtClean="0"/>
            </a:br>
            <a:r>
              <a:rPr lang="en-US" sz="4800" b="1" dirty="0" smtClean="0"/>
              <a:t/>
            </a:r>
            <a:br>
              <a:rPr lang="en-US" sz="4800" b="1" dirty="0" smtClean="0"/>
            </a:br>
            <a:r>
              <a:rPr lang="en-US" sz="4800" b="1" dirty="0" smtClean="0"/>
              <a:t/>
            </a:r>
            <a:br>
              <a:rPr lang="en-US" sz="4800" b="1" dirty="0" smtClean="0"/>
            </a:br>
            <a:r>
              <a:rPr lang="en-US" dirty="0" smtClean="0"/>
              <a:t/>
            </a:r>
            <a:br>
              <a:rPr lang="en-US" dirty="0" smtClean="0"/>
            </a:br>
            <a:endParaRPr lang="ar-IQ" sz="5400" b="1" dirty="0">
              <a:latin typeface="+mn-lt"/>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a:blipFill>
            <a:blip r:embed="rId2" cstate="print"/>
            <a:tile tx="0" ty="0" sx="100000" sy="100000" flip="none" algn="tl"/>
          </a:blipFill>
        </p:spPr>
        <p:txBody>
          <a:bodyPr>
            <a:normAutofit fontScale="90000"/>
          </a:bodyPr>
          <a:lstStyle/>
          <a:p>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a:t>
            </a:r>
            <a:br>
              <a:rPr lang="en-US" sz="3100" b="1" dirty="0" smtClean="0">
                <a:latin typeface="+mn-lt"/>
              </a:rPr>
            </a:br>
            <a:r>
              <a:rPr lang="en-US" sz="3100" b="1" dirty="0" smtClean="0">
                <a:latin typeface="+mn-lt"/>
              </a:rPr>
              <a:t>                             </a:t>
            </a:r>
            <a:br>
              <a:rPr lang="en-US" sz="3100" b="1" dirty="0" smtClean="0">
                <a:latin typeface="+mn-lt"/>
              </a:rPr>
            </a:br>
            <a:r>
              <a:rPr lang="en-US" sz="3100" b="1" dirty="0" smtClean="0">
                <a:latin typeface="+mn-lt"/>
              </a:rPr>
              <a:t> </a:t>
            </a:r>
            <a:r>
              <a:rPr lang="en-US" sz="5300" b="1" dirty="0" smtClean="0">
                <a:latin typeface="+mn-lt"/>
              </a:rPr>
              <a:t>  </a:t>
            </a:r>
            <a:br>
              <a:rPr lang="en-US" sz="5300" b="1" dirty="0" smtClean="0">
                <a:latin typeface="+mn-lt"/>
              </a:rPr>
            </a:br>
            <a:r>
              <a:rPr lang="en-US" sz="2700" dirty="0" smtClean="0">
                <a:latin typeface="+mn-lt"/>
              </a:rPr>
              <a:t>Example 3</a:t>
            </a:r>
            <a:br>
              <a:rPr lang="en-US" sz="2700" dirty="0" smtClean="0">
                <a:latin typeface="+mn-lt"/>
              </a:rPr>
            </a:br>
            <a:r>
              <a:rPr lang="en-US" sz="2700" dirty="0" smtClean="0"/>
              <a:t>Every afternoon my friend packs her bag and leaves her Cardiff office in southern </a:t>
            </a:r>
            <a:r>
              <a:rPr lang="en-US" sz="2700" dirty="0" smtClean="0"/>
              <a:t>Wales at </a:t>
            </a:r>
            <a:r>
              <a:rPr lang="en-US" sz="2700" dirty="0" smtClean="0"/>
              <a:t>about 5 o’clock. As she leaves, </a:t>
            </a:r>
            <a:r>
              <a:rPr lang="en-US" sz="2700" dirty="0" smtClean="0">
                <a:solidFill>
                  <a:srgbClr val="C00000"/>
                </a:solidFill>
              </a:rPr>
              <a:t>her business partner says </a:t>
            </a:r>
            <a:r>
              <a:rPr lang="en-US" sz="2700" i="1" dirty="0" smtClean="0">
                <a:solidFill>
                  <a:srgbClr val="C00000"/>
                </a:solidFill>
              </a:rPr>
              <a:t>goodbye Margaret</a:t>
            </a:r>
            <a:r>
              <a:rPr lang="en-US" sz="2700" i="1" dirty="0" smtClean="0"/>
              <a:t> </a:t>
            </a:r>
            <a:r>
              <a:rPr lang="en-US" sz="2700" i="1" dirty="0" smtClean="0">
                <a:solidFill>
                  <a:srgbClr val="C00000"/>
                </a:solidFill>
              </a:rPr>
              <a:t>(she replies goodbye Mike), </a:t>
            </a:r>
            <a:r>
              <a:rPr lang="en-US" sz="2700" i="1" dirty="0" smtClean="0">
                <a:solidFill>
                  <a:schemeClr val="accent1"/>
                </a:solidFill>
              </a:rPr>
              <a:t>her secretary says see you tomorrow (she replies bye Jill ), </a:t>
            </a:r>
            <a:r>
              <a:rPr lang="en-US" sz="2700" i="1" dirty="0" smtClean="0"/>
              <a:t>and </a:t>
            </a:r>
            <a:r>
              <a:rPr lang="en-US" sz="2700" i="1" dirty="0" smtClean="0">
                <a:solidFill>
                  <a:schemeClr val="accent6">
                    <a:lumMod val="75000"/>
                  </a:schemeClr>
                </a:solidFill>
              </a:rPr>
              <a:t>the caretaker</a:t>
            </a:r>
            <a:br>
              <a:rPr lang="en-US" sz="2700" i="1" dirty="0" smtClean="0">
                <a:solidFill>
                  <a:schemeClr val="accent6">
                    <a:lumMod val="75000"/>
                  </a:schemeClr>
                </a:solidFill>
              </a:rPr>
            </a:br>
            <a:r>
              <a:rPr lang="en-US" sz="2700" dirty="0" smtClean="0">
                <a:solidFill>
                  <a:schemeClr val="accent6">
                    <a:lumMod val="75000"/>
                  </a:schemeClr>
                </a:solidFill>
              </a:rPr>
              <a:t>says </a:t>
            </a:r>
            <a:r>
              <a:rPr lang="en-US" sz="2700" i="1" dirty="0" smtClean="0">
                <a:solidFill>
                  <a:schemeClr val="accent6">
                    <a:lumMod val="75000"/>
                  </a:schemeClr>
                </a:solidFill>
              </a:rPr>
              <a:t>bye </a:t>
            </a:r>
            <a:r>
              <a:rPr lang="en-US" sz="2700" i="1" dirty="0" err="1" smtClean="0">
                <a:solidFill>
                  <a:schemeClr val="accent6">
                    <a:lumMod val="75000"/>
                  </a:schemeClr>
                </a:solidFill>
              </a:rPr>
              <a:t>Mrs</a:t>
            </a:r>
            <a:r>
              <a:rPr lang="en-US" sz="2700" i="1" dirty="0" smtClean="0">
                <a:solidFill>
                  <a:schemeClr val="accent6">
                    <a:lumMod val="75000"/>
                  </a:schemeClr>
                </a:solidFill>
              </a:rPr>
              <a:t> Walker (to which she responds goodbye Andy ). </a:t>
            </a:r>
            <a:r>
              <a:rPr lang="en-US" sz="2700" i="1" dirty="0" smtClean="0"/>
              <a:t>As she arrives home </a:t>
            </a:r>
            <a:r>
              <a:rPr lang="en-US" sz="2700" i="1" dirty="0" smtClean="0">
                <a:solidFill>
                  <a:srgbClr val="00B050"/>
                </a:solidFill>
              </a:rPr>
              <a:t>she is greeted </a:t>
            </a:r>
            <a:r>
              <a:rPr lang="en-US" sz="2700" dirty="0" smtClean="0">
                <a:solidFill>
                  <a:srgbClr val="00B050"/>
                </a:solidFill>
              </a:rPr>
              <a:t>by </a:t>
            </a:r>
            <a:r>
              <a:rPr lang="en-US" sz="2700" i="1" dirty="0" smtClean="0">
                <a:solidFill>
                  <a:srgbClr val="00B050"/>
                </a:solidFill>
              </a:rPr>
              <a:t>hi mum from her daughter</a:t>
            </a:r>
            <a:r>
              <a:rPr lang="en-US" sz="2700" i="1" dirty="0" smtClean="0"/>
              <a:t>,</a:t>
            </a:r>
            <a:r>
              <a:rPr lang="en-US" sz="2700" i="1" dirty="0" smtClean="0">
                <a:solidFill>
                  <a:srgbClr val="00B050"/>
                </a:solidFill>
              </a:rPr>
              <a:t> Jenny</a:t>
            </a:r>
            <a:r>
              <a:rPr lang="en-US" sz="2700" i="1" dirty="0" smtClean="0"/>
              <a:t>, </a:t>
            </a:r>
            <a:r>
              <a:rPr lang="en-US" sz="2700" i="1" dirty="0" smtClean="0">
                <a:solidFill>
                  <a:srgbClr val="7030A0"/>
                </a:solidFill>
              </a:rPr>
              <a:t>hello dear, have a good day? from her mother</a:t>
            </a:r>
            <a:r>
              <a:rPr lang="en-US" sz="2700" i="1" dirty="0" smtClean="0"/>
              <a:t>, and </a:t>
            </a:r>
            <a:r>
              <a:rPr lang="en-US" sz="2700" dirty="0" smtClean="0"/>
              <a:t>simply </a:t>
            </a:r>
            <a:r>
              <a:rPr lang="en-US" sz="2700" i="1" dirty="0" smtClean="0">
                <a:solidFill>
                  <a:srgbClr val="FF0000"/>
                </a:solidFill>
              </a:rPr>
              <a:t>you’re late again ! from her husband</a:t>
            </a:r>
            <a:r>
              <a:rPr lang="en-US" sz="2700" i="1" dirty="0" smtClean="0"/>
              <a:t>. Later in the evening the president of the</a:t>
            </a:r>
            <a:br>
              <a:rPr lang="en-US" sz="2700" i="1" dirty="0" smtClean="0"/>
            </a:br>
            <a:r>
              <a:rPr lang="en-US" sz="2700" dirty="0" smtClean="0"/>
              <a:t>local flower club calls to ask if she would like to join the club. </a:t>
            </a:r>
            <a:r>
              <a:rPr lang="en-US" sz="2700" i="1" dirty="0" smtClean="0">
                <a:solidFill>
                  <a:srgbClr val="FF0000"/>
                </a:solidFill>
              </a:rPr>
              <a:t>Good evening, is that </a:t>
            </a:r>
            <a:r>
              <a:rPr lang="en-US" sz="2700" i="1" dirty="0" err="1" smtClean="0">
                <a:solidFill>
                  <a:srgbClr val="FF0000"/>
                </a:solidFill>
              </a:rPr>
              <a:t>Mrs</a:t>
            </a:r>
            <a:r>
              <a:rPr lang="en-US" sz="2700" i="1" dirty="0" smtClean="0">
                <a:solidFill>
                  <a:srgbClr val="FF0000"/>
                </a:solidFill>
              </a:rPr>
              <a:t> </a:t>
            </a:r>
            <a:r>
              <a:rPr lang="en-US" sz="2700" i="1" dirty="0" err="1" smtClean="0">
                <a:solidFill>
                  <a:srgbClr val="FF0000"/>
                </a:solidFill>
              </a:rPr>
              <a:t>Billington</a:t>
            </a:r>
            <a:r>
              <a:rPr lang="en-US" sz="2700" i="1" dirty="0" smtClean="0">
                <a:solidFill>
                  <a:srgbClr val="FF0000"/>
                </a:solidFill>
              </a:rPr>
              <a:t>? she asks</a:t>
            </a:r>
            <a:r>
              <a:rPr lang="en-US" sz="2700" i="1" dirty="0" smtClean="0"/>
              <a:t>. No</a:t>
            </a:r>
            <a:r>
              <a:rPr lang="en-US" sz="2700" i="1" dirty="0" smtClean="0">
                <a:solidFill>
                  <a:srgbClr val="FF0000"/>
                </a:solidFill>
              </a:rPr>
              <a:t>, it’s Margaret Walker</a:t>
            </a:r>
            <a:r>
              <a:rPr lang="en-US" sz="2700" i="1" dirty="0" smtClean="0"/>
              <a:t>, </a:t>
            </a:r>
            <a:r>
              <a:rPr lang="en-US" sz="2700" i="1" dirty="0" smtClean="0">
                <a:solidFill>
                  <a:srgbClr val="FF0000"/>
                </a:solidFill>
              </a:rPr>
              <a:t>but my husband’s name is David </a:t>
            </a:r>
            <a:r>
              <a:rPr lang="en-US" sz="2700" i="1" dirty="0" err="1" smtClean="0">
                <a:solidFill>
                  <a:srgbClr val="FF0000"/>
                </a:solidFill>
              </a:rPr>
              <a:t>Billington</a:t>
            </a:r>
            <a:r>
              <a:rPr lang="en-US" sz="2700" i="1" dirty="0" smtClean="0">
                <a:solidFill>
                  <a:srgbClr val="FF0000"/>
                </a:solidFill>
              </a:rPr>
              <a:t> , </a:t>
            </a:r>
            <a:r>
              <a:rPr lang="en-US" sz="2700" dirty="0" smtClean="0">
                <a:solidFill>
                  <a:srgbClr val="FF0000"/>
                </a:solidFill>
              </a:rPr>
              <a:t>Margaret answers</a:t>
            </a:r>
            <a:r>
              <a:rPr lang="en-US" sz="2700" dirty="0" smtClean="0"/>
              <a:t>. </a:t>
            </a:r>
            <a:r>
              <a:rPr lang="en-US" sz="2700" i="1" dirty="0" smtClean="0"/>
              <a:t>What can I do for you? Finally </a:t>
            </a:r>
            <a:r>
              <a:rPr lang="en-US" sz="2700" i="1" dirty="0" smtClean="0">
                <a:solidFill>
                  <a:srgbClr val="0070C0"/>
                </a:solidFill>
              </a:rPr>
              <a:t>a friend calls Hello Meg, </a:t>
            </a:r>
            <a:r>
              <a:rPr lang="en-US" sz="2700" i="1" dirty="0" err="1" smtClean="0">
                <a:solidFill>
                  <a:srgbClr val="0070C0"/>
                </a:solidFill>
              </a:rPr>
              <a:t>sut</a:t>
            </a:r>
            <a:r>
              <a:rPr lang="en-US" sz="2700" i="1" dirty="0" smtClean="0">
                <a:solidFill>
                  <a:srgbClr val="0070C0"/>
                </a:solidFill>
              </a:rPr>
              <a:t> </a:t>
            </a:r>
            <a:r>
              <a:rPr lang="en-US" sz="2700" i="1" dirty="0" err="1" smtClean="0">
                <a:solidFill>
                  <a:srgbClr val="0070C0"/>
                </a:solidFill>
              </a:rPr>
              <a:t>dach</a:t>
            </a:r>
            <a:r>
              <a:rPr lang="en-US" sz="2700" i="1" dirty="0" smtClean="0">
                <a:solidFill>
                  <a:srgbClr val="0070C0"/>
                </a:solidFill>
              </a:rPr>
              <a:t> </a:t>
            </a:r>
            <a:r>
              <a:rPr lang="en-US" sz="2700" i="1" dirty="0" err="1" smtClean="0">
                <a:solidFill>
                  <a:srgbClr val="0070C0"/>
                </a:solidFill>
              </a:rPr>
              <a:t>ti</a:t>
            </a:r>
            <a:r>
              <a:rPr lang="en-US" sz="2700" i="1" dirty="0" smtClean="0">
                <a:solidFill>
                  <a:srgbClr val="0070C0"/>
                </a:solidFill>
              </a:rPr>
              <a:t>?</a:t>
            </a:r>
            <a:r>
              <a:rPr lang="en-US" sz="4000" dirty="0" smtClean="0">
                <a:solidFill>
                  <a:srgbClr val="0070C0"/>
                </a:solidFill>
                <a:latin typeface="+mn-lt"/>
              </a:rPr>
              <a:t/>
            </a:r>
            <a:br>
              <a:rPr lang="en-US" sz="4000" dirty="0" smtClean="0">
                <a:solidFill>
                  <a:srgbClr val="0070C0"/>
                </a:solidFill>
                <a:latin typeface="+mn-lt"/>
              </a:rPr>
            </a:br>
            <a:r>
              <a:rPr lang="en-US" sz="3100" b="1" dirty="0" smtClean="0">
                <a:latin typeface="+mn-lt"/>
              </a:rPr>
              <a:t/>
            </a:r>
            <a:br>
              <a:rPr lang="en-US" sz="3100" b="1" dirty="0" smtClean="0">
                <a:latin typeface="+mn-lt"/>
              </a:rPr>
            </a:br>
            <a:r>
              <a:rPr lang="en-US" sz="2400" dirty="0" smtClean="0"/>
              <a:t/>
            </a:r>
            <a:br>
              <a:rPr lang="en-US" sz="2400" dirty="0" smtClean="0"/>
            </a:br>
            <a:r>
              <a:rPr lang="en-US" sz="2800" dirty="0" smtClean="0"/>
              <a:t/>
            </a:r>
            <a:br>
              <a:rPr lang="en-US" sz="2800" dirty="0" smtClean="0"/>
            </a:br>
            <a:r>
              <a:rPr lang="en-US" sz="3100" b="1" dirty="0" smtClean="0">
                <a:latin typeface="+mn-lt"/>
              </a:rPr>
              <a:t/>
            </a:r>
            <a:br>
              <a:rPr lang="en-US" sz="3100" b="1" dirty="0" smtClean="0">
                <a:latin typeface="+mn-lt"/>
              </a:rPr>
            </a:br>
            <a:r>
              <a:rPr lang="en-US" sz="5400" b="1" dirty="0" smtClean="0">
                <a:latin typeface="+mn-lt"/>
              </a:rPr>
              <a:t/>
            </a:r>
            <a:br>
              <a:rPr lang="en-US" sz="5400" b="1" dirty="0" smtClean="0">
                <a:latin typeface="+mn-lt"/>
              </a:rPr>
            </a:br>
            <a:r>
              <a:rPr lang="en-US" b="1" dirty="0" smtClean="0"/>
              <a:t/>
            </a:r>
            <a:br>
              <a:rPr lang="en-US" b="1" dirty="0" smtClean="0"/>
            </a:br>
            <a:r>
              <a:rPr lang="en-US" sz="4800" b="1" dirty="0" smtClean="0"/>
              <a:t/>
            </a:r>
            <a:br>
              <a:rPr lang="en-US" sz="4800" b="1" dirty="0" smtClean="0"/>
            </a:br>
            <a:r>
              <a:rPr lang="en-US" sz="4800" b="1" dirty="0" smtClean="0"/>
              <a:t/>
            </a:r>
            <a:br>
              <a:rPr lang="en-US" sz="4800" b="1" dirty="0" smtClean="0"/>
            </a:br>
            <a:r>
              <a:rPr lang="en-US" dirty="0" smtClean="0"/>
              <a:t/>
            </a:r>
            <a:br>
              <a:rPr lang="en-US" dirty="0" smtClean="0"/>
            </a:br>
            <a:endParaRPr lang="ar-IQ" sz="5400" b="1" dirty="0">
              <a:latin typeface="+mn-lt"/>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a:blipFill>
            <a:blip r:embed="rId2" cstate="print"/>
            <a:tile tx="0" ty="0" sx="100000" sy="100000" flip="none" algn="tl"/>
          </a:blipFill>
        </p:spPr>
        <p:txBody>
          <a:bodyPr>
            <a:normAutofit fontScale="90000"/>
          </a:bodyPr>
          <a:lstStyle/>
          <a:p>
            <a:pPr algn="l"/>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a:r>
            <a:br>
              <a:rPr lang="en-US" sz="3100" b="1" dirty="0" smtClean="0">
                <a:latin typeface="+mn-lt"/>
              </a:rPr>
            </a:br>
            <a:r>
              <a:rPr lang="en-US" sz="3100" b="1" dirty="0" smtClean="0">
                <a:latin typeface="+mn-lt"/>
              </a:rPr>
              <a:t>                                   </a:t>
            </a:r>
            <a:br>
              <a:rPr lang="en-US" sz="3100" b="1" dirty="0" smtClean="0">
                <a:latin typeface="+mn-lt"/>
              </a:rPr>
            </a:br>
            <a:r>
              <a:rPr lang="en-US" sz="3100" b="1" dirty="0" smtClean="0">
                <a:latin typeface="+mn-lt"/>
              </a:rPr>
              <a:t>                             </a:t>
            </a:r>
            <a:br>
              <a:rPr lang="en-US" sz="3100" b="1" dirty="0" smtClean="0">
                <a:latin typeface="+mn-lt"/>
              </a:rPr>
            </a:br>
            <a:r>
              <a:rPr lang="en-US" sz="3100" b="1" dirty="0" smtClean="0">
                <a:latin typeface="+mn-lt"/>
              </a:rPr>
              <a:t> </a:t>
            </a:r>
            <a:r>
              <a:rPr lang="en-US" sz="5300" b="1" dirty="0" smtClean="0">
                <a:latin typeface="+mn-lt"/>
              </a:rPr>
              <a:t>  </a:t>
            </a:r>
            <a:br>
              <a:rPr lang="en-US" sz="5300" b="1" dirty="0" smtClean="0">
                <a:latin typeface="+mn-lt"/>
              </a:rPr>
            </a:br>
            <a:r>
              <a:rPr lang="en-US" sz="5300" b="1" dirty="0" smtClean="0">
                <a:latin typeface="+mn-lt"/>
              </a:rPr>
              <a:t>                    Example 4</a:t>
            </a:r>
            <a:br>
              <a:rPr lang="en-US" sz="5300" b="1" dirty="0" smtClean="0">
                <a:latin typeface="+mn-lt"/>
              </a:rPr>
            </a:br>
            <a:r>
              <a:rPr lang="en-US" sz="3600" dirty="0" smtClean="0"/>
              <a:t> </a:t>
            </a:r>
            <a:r>
              <a:rPr lang="en-US" sz="4000" dirty="0" smtClean="0">
                <a:solidFill>
                  <a:srgbClr val="C00000"/>
                </a:solidFill>
              </a:rPr>
              <a:t>Sam</a:t>
            </a:r>
            <a:r>
              <a:rPr lang="en-US" sz="4000" dirty="0" smtClean="0"/>
              <a:t> : You seen our ‘</a:t>
            </a:r>
            <a:r>
              <a:rPr lang="en-US" sz="4000" dirty="0" err="1" smtClean="0"/>
              <a:t>enry’s</a:t>
            </a:r>
            <a:r>
              <a:rPr lang="en-US" sz="4000" dirty="0" smtClean="0"/>
              <a:t> new ‘</a:t>
            </a:r>
            <a:r>
              <a:rPr lang="en-US" sz="4000" dirty="0" err="1" smtClean="0"/>
              <a:t>ouse</a:t>
            </a:r>
            <a:r>
              <a:rPr lang="en-US" sz="4000" dirty="0" smtClean="0"/>
              <a:t> yet? It’s in ‘</a:t>
            </a:r>
            <a:r>
              <a:rPr lang="en-US" sz="4000" dirty="0" err="1" smtClean="0"/>
              <a:t>alton</a:t>
            </a:r>
            <a:r>
              <a:rPr lang="en-US" sz="4000" dirty="0" smtClean="0"/>
              <a:t> you know.</a:t>
            </a:r>
            <a:br>
              <a:rPr lang="en-US" sz="4000" dirty="0" smtClean="0"/>
            </a:br>
            <a:r>
              <a:rPr lang="en-US" sz="4000" dirty="0" smtClean="0">
                <a:solidFill>
                  <a:srgbClr val="C00000"/>
                </a:solidFill>
              </a:rPr>
              <a:t>Jim</a:t>
            </a:r>
            <a:r>
              <a:rPr lang="en-US" sz="4000" dirty="0" smtClean="0"/>
              <a:t> : I have indeed. I could hardly miss it Sam. Your Henry now owns the biggest</a:t>
            </a:r>
            <a:br>
              <a:rPr lang="en-US" sz="4000" dirty="0" smtClean="0"/>
            </a:br>
            <a:r>
              <a:rPr lang="en-US" sz="4000" dirty="0" smtClean="0"/>
              <a:t>house in </a:t>
            </a:r>
            <a:r>
              <a:rPr lang="en-US" sz="4000" dirty="0" err="1" smtClean="0"/>
              <a:t>Halton</a:t>
            </a:r>
            <a:r>
              <a:rPr lang="en-US" sz="4000" dirty="0" smtClean="0"/>
              <a:t>. </a:t>
            </a:r>
            <a:r>
              <a:rPr lang="en-US" sz="4000" dirty="0" smtClean="0">
                <a:solidFill>
                  <a:srgbClr val="0070C0"/>
                </a:solidFill>
                <a:latin typeface="+mn-lt"/>
              </a:rPr>
              <a:t/>
            </a:r>
            <a:br>
              <a:rPr lang="en-US" sz="4000" dirty="0" smtClean="0">
                <a:solidFill>
                  <a:srgbClr val="0070C0"/>
                </a:solidFill>
                <a:latin typeface="+mn-lt"/>
              </a:rPr>
            </a:br>
            <a:r>
              <a:rPr lang="en-US" sz="3100" b="1" dirty="0" smtClean="0">
                <a:latin typeface="+mn-lt"/>
              </a:rPr>
              <a:t/>
            </a:r>
            <a:br>
              <a:rPr lang="en-US" sz="3100" b="1" dirty="0" smtClean="0">
                <a:latin typeface="+mn-lt"/>
              </a:rPr>
            </a:br>
            <a:r>
              <a:rPr lang="en-US" sz="2400" dirty="0" smtClean="0"/>
              <a:t/>
            </a:r>
            <a:br>
              <a:rPr lang="en-US" sz="2400" dirty="0" smtClean="0"/>
            </a:br>
            <a:r>
              <a:rPr lang="en-US" sz="2800" dirty="0" smtClean="0"/>
              <a:t/>
            </a:r>
            <a:br>
              <a:rPr lang="en-US" sz="2800" dirty="0" smtClean="0"/>
            </a:br>
            <a:r>
              <a:rPr lang="en-US" sz="3100" b="1" dirty="0" smtClean="0">
                <a:latin typeface="+mn-lt"/>
              </a:rPr>
              <a:t/>
            </a:r>
            <a:br>
              <a:rPr lang="en-US" sz="3100" b="1" dirty="0" smtClean="0">
                <a:latin typeface="+mn-lt"/>
              </a:rPr>
            </a:br>
            <a:r>
              <a:rPr lang="en-US" sz="5400" b="1" dirty="0" smtClean="0">
                <a:latin typeface="+mn-lt"/>
              </a:rPr>
              <a:t/>
            </a:r>
            <a:br>
              <a:rPr lang="en-US" sz="5400" b="1" dirty="0" smtClean="0">
                <a:latin typeface="+mn-lt"/>
              </a:rPr>
            </a:br>
            <a:r>
              <a:rPr lang="en-US" b="1" dirty="0" smtClean="0"/>
              <a:t/>
            </a:r>
            <a:br>
              <a:rPr lang="en-US" b="1" dirty="0" smtClean="0"/>
            </a:br>
            <a:r>
              <a:rPr lang="en-US" sz="4800" b="1" dirty="0" smtClean="0"/>
              <a:t/>
            </a:r>
            <a:br>
              <a:rPr lang="en-US" sz="4800" b="1" dirty="0" smtClean="0"/>
            </a:br>
            <a:r>
              <a:rPr lang="en-US" sz="4800" b="1" dirty="0" smtClean="0"/>
              <a:t/>
            </a:r>
            <a:br>
              <a:rPr lang="en-US" sz="4800" b="1" dirty="0" smtClean="0"/>
            </a:br>
            <a:r>
              <a:rPr lang="en-US" dirty="0" smtClean="0"/>
              <a:t/>
            </a:r>
            <a:br>
              <a:rPr lang="en-US" dirty="0" smtClean="0"/>
            </a:br>
            <a:endParaRPr lang="ar-IQ" sz="5400" b="1" dirty="0">
              <a:latin typeface="+mn-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a:blipFill>
            <a:blip r:embed="rId2" cstate="print"/>
            <a:tile tx="0" ty="0" sx="100000" sy="100000" flip="none" algn="tl"/>
          </a:blipFill>
        </p:spPr>
        <p:txBody>
          <a:bodyPr>
            <a:noAutofit/>
          </a:bodyPr>
          <a:lstStyle/>
          <a:p>
            <a:r>
              <a:rPr lang="en-US" sz="4000" b="1" dirty="0" smtClean="0">
                <a:latin typeface="+mn-lt"/>
              </a:rPr>
              <a:t>Several writers have pointed to the inaccurate assumptions</a:t>
            </a:r>
            <a:br>
              <a:rPr lang="en-US" sz="4000" b="1" dirty="0" smtClean="0">
                <a:latin typeface="+mn-lt"/>
              </a:rPr>
            </a:br>
            <a:r>
              <a:rPr lang="en-US" sz="4000" b="1" dirty="0" smtClean="0">
                <a:latin typeface="+mn-lt"/>
              </a:rPr>
              <a:t>behind this interpretation. </a:t>
            </a:r>
            <a:r>
              <a:rPr lang="en-US" sz="4000" b="1" dirty="0" err="1" smtClean="0">
                <a:latin typeface="+mn-lt"/>
              </a:rPr>
              <a:t>Labov</a:t>
            </a:r>
            <a:r>
              <a:rPr lang="en-US" sz="4000" b="1" dirty="0" smtClean="0">
                <a:latin typeface="+mn-lt"/>
              </a:rPr>
              <a:t> writes that he resisted the term sociolinguistics because it implies,</a:t>
            </a:r>
            <a:br>
              <a:rPr lang="en-US" sz="4000" b="1" dirty="0" smtClean="0">
                <a:latin typeface="+mn-lt"/>
              </a:rPr>
            </a:br>
            <a:r>
              <a:rPr lang="en-US" sz="4000" b="1" dirty="0" smtClean="0">
                <a:latin typeface="+mn-lt"/>
              </a:rPr>
              <a:t>mistakenly, that there can be a sort of linguistics that is not social.</a:t>
            </a:r>
            <a:endParaRPr lang="ar-IQ" sz="4000" b="1" dirty="0">
              <a:latin typeface="+mn-l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a:blipFill>
            <a:blip r:embed="rId2" cstate="print"/>
            <a:tile tx="0" ty="0" sx="100000" sy="100000" flip="none" algn="tl"/>
          </a:blipFill>
        </p:spPr>
        <p:txBody>
          <a:bodyPr>
            <a:noAutofit/>
          </a:bodyPr>
          <a:lstStyle/>
          <a:p>
            <a:r>
              <a:rPr lang="en-US" sz="4000" b="1" dirty="0" smtClean="0">
                <a:latin typeface="+mn-lt"/>
              </a:rPr>
              <a:t>He inquires: </a:t>
            </a:r>
            <a:r>
              <a:rPr lang="en-US" sz="4000" b="1" dirty="0" smtClean="0"/>
              <a:t>What is</a:t>
            </a:r>
            <a:br>
              <a:rPr lang="en-US" sz="4000" b="1" dirty="0" smtClean="0"/>
            </a:br>
            <a:r>
              <a:rPr lang="en-US" sz="4000" b="1" dirty="0" smtClean="0"/>
              <a:t>language if not a means of establishing contact between people? So isn't language an inherently social process? Doesn't language define the sociality</a:t>
            </a:r>
            <a:br>
              <a:rPr lang="en-US" sz="4000" b="1" dirty="0" smtClean="0"/>
            </a:br>
            <a:r>
              <a:rPr lang="en-US" sz="4000" b="1" dirty="0" smtClean="0"/>
              <a:t>of human beings? Sociolinguists of all persuasions would of course agree that this is the case.</a:t>
            </a:r>
            <a:br>
              <a:rPr lang="en-US" sz="4000" b="1" dirty="0" smtClean="0"/>
            </a:br>
            <a:r>
              <a:rPr lang="en-US" sz="4000" b="1" dirty="0" smtClean="0"/>
              <a:t>Do you agree with </a:t>
            </a:r>
            <a:r>
              <a:rPr lang="en-US" sz="4000" b="1" dirty="0" err="1" smtClean="0"/>
              <a:t>Labov</a:t>
            </a:r>
            <a:r>
              <a:rPr lang="en-US" sz="4000" b="1" dirty="0" smtClean="0"/>
              <a:t>? </a:t>
            </a:r>
            <a:endParaRPr lang="ar-IQ" sz="4000" b="1" dirty="0">
              <a:latin typeface="+mn-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a:blipFill>
            <a:blip r:embed="rId2" cstate="print"/>
            <a:tile tx="0" ty="0" sx="100000" sy="100000" flip="none" algn="tl"/>
          </a:blipFill>
        </p:spPr>
        <p:txBody>
          <a:bodyPr>
            <a:noAutofit/>
          </a:bodyPr>
          <a:lstStyle/>
          <a:p>
            <a:r>
              <a:rPr lang="en-US" sz="4000" b="1" dirty="0" smtClean="0">
                <a:latin typeface="+mn-lt"/>
              </a:rPr>
              <a:t>To answer the questions that </a:t>
            </a:r>
            <a:r>
              <a:rPr lang="en-US" sz="4000" b="1" dirty="0" err="1" smtClean="0">
                <a:latin typeface="+mn-lt"/>
              </a:rPr>
              <a:t>Labov</a:t>
            </a:r>
            <a:r>
              <a:rPr lang="en-US" sz="4000" b="1" dirty="0" smtClean="0">
                <a:latin typeface="+mn-lt"/>
              </a:rPr>
              <a:t> has set for himself, there is no alternative to studying actual uses of language in its natural contexts. Only a 'socially realistic' approach will reveal patterns in the distribution of language forms within communities and over time. Certain truths about language can only emerge from analyses based on real</a:t>
            </a:r>
            <a:br>
              <a:rPr lang="en-US" sz="4000" b="1" dirty="0" smtClean="0">
                <a:latin typeface="+mn-lt"/>
              </a:rPr>
            </a:br>
            <a:r>
              <a:rPr lang="en-US" sz="4000" b="1" dirty="0" smtClean="0">
                <a:latin typeface="+mn-lt"/>
              </a:rPr>
              <a:t>language data.</a:t>
            </a:r>
            <a:endParaRPr lang="ar-IQ" sz="4000" b="1" dirty="0">
              <a:latin typeface="+mn-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a:blipFill>
            <a:blip r:embed="rId2" cstate="print"/>
            <a:tile tx="0" ty="0" sx="100000" sy="100000" flip="none" algn="tl"/>
          </a:blipFill>
        </p:spPr>
        <p:txBody>
          <a:bodyPr>
            <a:noAutofit/>
          </a:bodyPr>
          <a:lstStyle/>
          <a:p>
            <a:r>
              <a:rPr lang="en-US" sz="9600" b="1" dirty="0" smtClean="0">
                <a:solidFill>
                  <a:srgbClr val="FF0000"/>
                </a:solidFill>
                <a:latin typeface="+mn-lt"/>
              </a:rPr>
              <a:t/>
            </a:r>
            <a:br>
              <a:rPr lang="en-US" sz="9600" b="1" dirty="0" smtClean="0">
                <a:solidFill>
                  <a:srgbClr val="FF0000"/>
                </a:solidFill>
                <a:latin typeface="+mn-lt"/>
              </a:rPr>
            </a:br>
            <a:r>
              <a:rPr lang="en-US" sz="9600" b="1" dirty="0" smtClean="0">
                <a:solidFill>
                  <a:srgbClr val="FF0000"/>
                </a:solidFill>
                <a:latin typeface="+mn-lt"/>
              </a:rPr>
              <a:t>What is sociolinguistics?</a:t>
            </a:r>
            <a:r>
              <a:rPr lang="en-US" sz="8000" b="1" dirty="0" smtClean="0">
                <a:latin typeface="+mn-lt"/>
              </a:rPr>
              <a:t/>
            </a:r>
            <a:br>
              <a:rPr lang="en-US" sz="8000" b="1" dirty="0" smtClean="0">
                <a:latin typeface="+mn-lt"/>
              </a:rPr>
            </a:br>
            <a:r>
              <a:rPr lang="en-US" sz="8800" b="1" dirty="0" smtClean="0">
                <a:latin typeface="+mn-lt"/>
              </a:rPr>
              <a:t/>
            </a:r>
            <a:br>
              <a:rPr lang="en-US" sz="8800" b="1" dirty="0" smtClean="0">
                <a:latin typeface="+mn-lt"/>
              </a:rPr>
            </a:br>
            <a:endParaRPr lang="ar-IQ" sz="8800" b="1" dirty="0">
              <a:latin typeface="+mn-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a:blipFill>
            <a:blip r:embed="rId2" cstate="print"/>
            <a:tile tx="0" ty="0" sx="100000" sy="100000" flip="none" algn="tl"/>
          </a:blipFill>
        </p:spPr>
        <p:txBody>
          <a:bodyPr>
            <a:noAutofit/>
          </a:bodyPr>
          <a:lstStyle/>
          <a:p>
            <a:r>
              <a:rPr lang="en-US" sz="4000" b="1" dirty="0" smtClean="0">
                <a:latin typeface="+mn-lt"/>
              </a:rPr>
              <a:t>Defining sociolinguistics has never been without its controversies. Sociolinguistics is probably the most active but also the most diverse area of contemporary language studies.</a:t>
            </a:r>
            <a:endParaRPr lang="ar-IQ" sz="4000" b="1" dirty="0">
              <a:latin typeface="+mn-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a:blipFill>
            <a:blip r:embed="rId2" cstate="print"/>
            <a:tile tx="0" ty="0" sx="100000" sy="100000" flip="none" algn="tl"/>
          </a:blipFill>
        </p:spPr>
        <p:txBody>
          <a:bodyPr>
            <a:noAutofit/>
          </a:bodyPr>
          <a:lstStyle/>
          <a:p>
            <a:r>
              <a:rPr lang="en-US" sz="4800" b="1" dirty="0" smtClean="0">
                <a:latin typeface="+mn-lt"/>
              </a:rPr>
              <a:t/>
            </a:r>
            <a:br>
              <a:rPr lang="en-US" sz="4800" b="1" dirty="0" smtClean="0">
                <a:latin typeface="+mn-lt"/>
              </a:rPr>
            </a:br>
            <a:r>
              <a:rPr lang="en-US" sz="4800" b="1" dirty="0" smtClean="0">
                <a:solidFill>
                  <a:srgbClr val="7030A0"/>
                </a:solidFill>
                <a:latin typeface="+mn-lt"/>
              </a:rPr>
              <a:t>It is the science that studies the relationship between language and society. Or it is the study of language in its social contexts and the study of social life through linguistics.</a:t>
            </a:r>
            <a:r>
              <a:rPr lang="en-US" sz="5400" b="1" dirty="0" smtClean="0">
                <a:latin typeface="+mn-lt"/>
              </a:rPr>
              <a:t/>
            </a:r>
            <a:br>
              <a:rPr lang="en-US" sz="5400" b="1" dirty="0" smtClean="0">
                <a:latin typeface="+mn-lt"/>
              </a:rPr>
            </a:br>
            <a:endParaRPr lang="ar-IQ" sz="5400" b="1" dirty="0">
              <a:latin typeface="+mn-lt"/>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626</TotalTime>
  <Words>140</Words>
  <Application>Microsoft Office PowerPoint</Application>
  <PresentationFormat>On-screen Show (4:3)</PresentationFormat>
  <Paragraphs>32</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Nature and Scope of Language in Social Context</vt:lpstr>
      <vt:lpstr>Morphology of the word ‘sociolinguistics’   What does it indicate?  Or What do people expect when they read it or hear it? </vt:lpstr>
      <vt:lpstr>The 'shape' or morphology of the word 'sociolinguistics' sets up an expectation that sociolinguistics is a version of, or a way of doing, linguistics. It seems to be that part of linguistics which attends to 'social‘ questions. Do you agree with this? Are these assumptions accurate? </vt:lpstr>
      <vt:lpstr>Several writers have pointed to the inaccurate assumptions behind this interpretation. Labov writes that he resisted the term sociolinguistics because it implies, mistakenly, that there can be a sort of linguistics that is not social.</vt:lpstr>
      <vt:lpstr>He inquires: What is language if not a means of establishing contact between people? So isn't language an inherently social process? Doesn't language define the sociality of human beings? Sociolinguists of all persuasions would of course agree that this is the case. Do you agree with Labov? </vt:lpstr>
      <vt:lpstr>To answer the questions that Labov has set for himself, there is no alternative to studying actual uses of language in its natural contexts. Only a 'socially realistic' approach will reveal patterns in the distribution of language forms within communities and over time. Certain truths about language can only emerge from analyses based on real language data.</vt:lpstr>
      <vt:lpstr> What is sociolinguistics?  </vt:lpstr>
      <vt:lpstr>Defining sociolinguistics has never been without its controversies. Sociolinguistics is probably the most active but also the most diverse area of contemporary language studies.</vt:lpstr>
      <vt:lpstr> It is the science that studies the relationship between language and society. Or it is the study of language in its social contexts and the study of social life through linguistics. </vt:lpstr>
      <vt:lpstr> What are the main concerns of Sociolinguistics? </vt:lpstr>
      <vt:lpstr>                1. How are forms of speech and patterns of communication distributed across time and space? 2. How do individuals and social groups define themselves in and through language? 3. How do communities differ in the 'ways of speaking' they have adopted? 4. What are the typical patterns in multilingual people's use of languages? 5. How is language involved in social conflicts and tensions? 6. Do our attitudes to language reflect and perpetuate social divisions and discrimination, and could a better understanding of language in society alleviate these problems?               </vt:lpstr>
      <vt:lpstr> Sociolinguistics VS Sociology Sociolinguistics is concerned with investigating the relationships between language and society with the goal of getting a better understanding of the structure of language and of how languages function in communication </vt:lpstr>
      <vt:lpstr> Sociolinguistics VS Sociology sociology is trying to discover how social structure can be better understood through the study of language </vt:lpstr>
      <vt:lpstr> Sociolinguistics VS Sociology Hudson (1996, 4) has described the difference as follows: sociolinguistics is ‘the study of language in relation to society,’ whereas the sociology of language is ‘the study of society in relation to language.’ </vt:lpstr>
      <vt:lpstr> Sociolinguistics VS Sociology In other words, in sociolinguistics we study language and society in order to find out as much as we can about what kind of thing language is, and in the sociology of language we reverse the direction of our interest. </vt:lpstr>
      <vt:lpstr> Sociolinguistics VS Sociology Coulmas (1997, 2) says that ‘sociolinguistics investigates how social structure influences the way people talk and how language varieties and patterns of use correlate with social attributes such as class, sex, and age. </vt:lpstr>
      <vt:lpstr> Sociolinguistics VS Sociology Sociology studies what societies do with their languages, that is, attitudes and attachments that account for the functional distribution of speech forms in society, language shift, maintenance, and replacement, the delimitation and interaction of speech communities </vt:lpstr>
      <vt:lpstr>Sociolinguistics studies the relationship between language and society. It is interested in:</vt:lpstr>
      <vt:lpstr>   1. Explaining why we speak differently in different social contexts 2. Identifying the social functions of language and the ways it is used to convey social meaning    </vt:lpstr>
      <vt:lpstr>   Why is it important to examine the way people use language in different social contexts?    </vt:lpstr>
      <vt:lpstr>         Examining the way people use language in different social contexts provides a wealth of information about the way language works, as well as about the social relationships in a community, and the way people convey and construct aspects of their social identity through their language      </vt:lpstr>
      <vt:lpstr>            Language serves a range of functions; to ask for and give people information, to express indignation and annoyance, as well as admiration and express feelings.        </vt:lpstr>
      <vt:lpstr>                                              EXAMPLE 1 Ray : Hi mum. Mum: Hi. You’re late. Ray : Yeah, that bastard Sootbucket kept us in again. Mum: Nana’s here. Ray : Oh sorry. Where is she?        </vt:lpstr>
      <vt:lpstr>            Had Ray realized that his grandmother could hear him, he would have described his teacher differently, don’t you think so?        </vt:lpstr>
      <vt:lpstr>            The way people talk is influenced by the social context in which they are talking. It matters who can hear us and where we are talking, as well as how we are feeling. The same message may be expressed very differently to different people. We use different styles in different social contexts        </vt:lpstr>
      <vt:lpstr>                                                                                                                 EXAMPLE 2 Ray  : Good afternoon, sir. Principal : What are you doing here at  this time? Ray  : Mr. Sutton kept us in, sir.  What does Ray’s response indicate?          </vt:lpstr>
      <vt:lpstr>                                                                                  This response indicates Ray’s awareness of the social factors which influence the choice of appropriate ways of speaking in different social contexts          </vt:lpstr>
      <vt:lpstr>                                                                               Analysis Ray’s utterance: Yeah, that bastard Sootbucket kept us in again. not only tells his mother why he is late, his choice of words also tells her how he feels about the teacher, and tells us something about his relationship with his mother (he can use words like bastard talking to her) compared to his grandmother and the principal (to whom he uses sir ). The way Ray expresses himself indicates that his relationship with his mother is an intimate and friendly one, rather than a formal, distant or respectful one.          </vt:lpstr>
      <vt:lpstr>                                                                               Languages provide a variety of ways of saying the same thing – addressing and greeting others, describing things, paying compliments: Why do we say the same thing in different ways?          </vt:lpstr>
      <vt:lpstr>                                                                               The choice of one linguistic form rather than another is a useful clue to nonlinguistic information. Our choices provide clues to social factors, such as the relationship between the people in the particular situation, and how the speaker feels about the person addressed. Thus, linguistic variation can provide social information.          </vt:lpstr>
      <vt:lpstr>                                                                               Example 3 Every afternoon my friend packs her bag and leaves her Cardiff office in southern Wales at about 5 o’clock. As she leaves, her business partner says goodbye Margaret (she replies goodbye Mike), her secretary says see you tomorrow (she replies bye Jill ), and the caretaker says bye Mrs Walker (to which she responds goodbye Andy ). As she arrives home she is greeted by hi mum from her daughter, Jenny, hello dear, have a good day? from her mother, and simply you’re late again ! from her husband. Later in the evening the president of the local flower club calls to ask if she would like to join the club. Good evening, is that Mrs Billington? she asks. No, it’s Margaret Walker, but my husband’s name is David Billington , Margaret answers. What can I do for you? Finally a friend calls Hello Meg, sut dach ti?          </vt:lpstr>
      <vt:lpstr>                                                                                                   Example 4  Sam : You seen our ‘enry’s new ‘ouse yet? It’s in ‘alton you know. Jim : I have indeed. I could hardly miss it Sam. Your Henry now owns the biggest house in Halton.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Nature and Scope of Language in Social Context</dc:title>
  <dc:creator>Mahdi Al -Asadi</dc:creator>
  <cp:lastModifiedBy>toshbai</cp:lastModifiedBy>
  <cp:revision>57</cp:revision>
  <dcterms:created xsi:type="dcterms:W3CDTF">2006-08-16T00:00:00Z</dcterms:created>
  <dcterms:modified xsi:type="dcterms:W3CDTF">2018-02-21T19:38:39Z</dcterms:modified>
</cp:coreProperties>
</file>